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6"/>
  </p:notesMasterIdLst>
  <p:sldIdLst>
    <p:sldId id="289" r:id="rId2"/>
    <p:sldId id="299" r:id="rId3"/>
    <p:sldId id="290" r:id="rId4"/>
    <p:sldId id="294" r:id="rId5"/>
    <p:sldId id="298" r:id="rId6"/>
    <p:sldId id="293" r:id="rId7"/>
    <p:sldId id="262" r:id="rId8"/>
    <p:sldId id="295" r:id="rId9"/>
    <p:sldId id="296" r:id="rId10"/>
    <p:sldId id="316" r:id="rId11"/>
    <p:sldId id="300" r:id="rId12"/>
    <p:sldId id="264" r:id="rId13"/>
    <p:sldId id="301" r:id="rId14"/>
    <p:sldId id="304" r:id="rId15"/>
    <p:sldId id="317" r:id="rId16"/>
    <p:sldId id="319" r:id="rId17"/>
    <p:sldId id="303" r:id="rId18"/>
    <p:sldId id="259" r:id="rId19"/>
    <p:sldId id="257" r:id="rId20"/>
    <p:sldId id="267" r:id="rId21"/>
    <p:sldId id="268" r:id="rId22"/>
    <p:sldId id="270" r:id="rId23"/>
    <p:sldId id="318" r:id="rId24"/>
    <p:sldId id="307" r:id="rId25"/>
    <p:sldId id="308" r:id="rId26"/>
    <p:sldId id="309" r:id="rId27"/>
    <p:sldId id="310" r:id="rId28"/>
    <p:sldId id="311" r:id="rId29"/>
    <p:sldId id="312" r:id="rId30"/>
    <p:sldId id="313" r:id="rId31"/>
    <p:sldId id="314" r:id="rId32"/>
    <p:sldId id="272" r:id="rId33"/>
    <p:sldId id="280" r:id="rId34"/>
    <p:sldId id="315" r:id="rId3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_rels/data1.xml.rels><?xml version="1.0" encoding="UTF-8" standalone="yes"?>
<Relationships xmlns="http://schemas.openxmlformats.org/package/2006/relationships"><Relationship Id="rId1"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217702-0783-4AC4-A9F9-CCFDA7DB7852}" type="doc">
      <dgm:prSet loTypeId="urn:microsoft.com/office/officeart/2005/8/layout/vList3#2" loCatId="list" qsTypeId="urn:microsoft.com/office/officeart/2005/8/quickstyle/simple2" qsCatId="simple" csTypeId="urn:microsoft.com/office/officeart/2005/8/colors/accent1_2" csCatId="accent1" phldr="1"/>
      <dgm:spPr/>
      <dgm:t>
        <a:bodyPr/>
        <a:lstStyle/>
        <a:p>
          <a:endParaRPr lang="en-SG"/>
        </a:p>
      </dgm:t>
    </dgm:pt>
    <dgm:pt modelId="{9B2113DB-4189-4827-B2C4-D49BBE288AEC}">
      <dgm:prSet/>
      <dgm:spPr>
        <a:solidFill>
          <a:srgbClr val="C00000"/>
        </a:solidFill>
      </dgm:spPr>
      <dgm:t>
        <a:bodyPr/>
        <a:lstStyle/>
        <a:p>
          <a:pPr rtl="0"/>
          <a:r>
            <a:rPr lang="ru-RU" b="1" dirty="0" smtClean="0">
              <a:latin typeface="Helvetica"/>
              <a:ea typeface="Helvetica"/>
              <a:cs typeface="Helvetica"/>
            </a:rPr>
            <a:t>Критическое мышление и решение задач</a:t>
          </a:r>
          <a:r>
            <a:rPr lang="en-US" b="1" dirty="0" smtClean="0">
              <a:latin typeface="Helvetica"/>
              <a:ea typeface="Helvetica"/>
              <a:cs typeface="Helvetica"/>
            </a:rPr>
            <a:t> - CT</a:t>
          </a:r>
          <a:endParaRPr lang="en-SG" dirty="0"/>
        </a:p>
      </dgm:t>
    </dgm:pt>
    <dgm:pt modelId="{BACCC766-9B50-444C-8733-561C4B101A6C}" type="parTrans" cxnId="{A6E95C5B-6579-4F82-A926-ABB3112067AA}">
      <dgm:prSet/>
      <dgm:spPr/>
      <dgm:t>
        <a:bodyPr/>
        <a:lstStyle/>
        <a:p>
          <a:endParaRPr lang="en-SG"/>
        </a:p>
      </dgm:t>
    </dgm:pt>
    <dgm:pt modelId="{A54975DD-4D63-4D7A-9315-638819C1673A}" type="sibTrans" cxnId="{A6E95C5B-6579-4F82-A926-ABB3112067AA}">
      <dgm:prSet/>
      <dgm:spPr/>
      <dgm:t>
        <a:bodyPr/>
        <a:lstStyle/>
        <a:p>
          <a:endParaRPr lang="en-SG"/>
        </a:p>
      </dgm:t>
    </dgm:pt>
    <dgm:pt modelId="{0ADCE74C-63E5-4A7F-81AE-7E3E5601FB23}">
      <dgm:prSet/>
      <dgm:spPr>
        <a:solidFill>
          <a:schemeClr val="accent3"/>
        </a:solidFill>
      </dgm:spPr>
      <dgm:t>
        <a:bodyPr/>
        <a:lstStyle/>
        <a:p>
          <a:pPr rtl="0"/>
          <a:r>
            <a:rPr lang="ru-RU" b="1" dirty="0" smtClean="0">
              <a:latin typeface="Helvetica"/>
              <a:ea typeface="Helvetica"/>
              <a:cs typeface="Helvetica"/>
            </a:rPr>
            <a:t>Сотрудничество</a:t>
          </a:r>
          <a:r>
            <a:rPr lang="en-US" b="1" dirty="0" smtClean="0">
              <a:latin typeface="Helvetica"/>
              <a:ea typeface="Helvetica"/>
              <a:cs typeface="Helvetica"/>
            </a:rPr>
            <a:t> - Collaboration</a:t>
          </a:r>
          <a:endParaRPr lang="en-SG" dirty="0"/>
        </a:p>
      </dgm:t>
    </dgm:pt>
    <dgm:pt modelId="{2048300F-5EE2-4C61-934F-A491682DD40D}" type="parTrans" cxnId="{207DA3EA-4714-4475-B3EF-98679C04BE8A}">
      <dgm:prSet/>
      <dgm:spPr/>
      <dgm:t>
        <a:bodyPr/>
        <a:lstStyle/>
        <a:p>
          <a:endParaRPr lang="en-SG"/>
        </a:p>
      </dgm:t>
    </dgm:pt>
    <dgm:pt modelId="{487895A4-3C71-4972-918E-3B7ED7B7BFAB}" type="sibTrans" cxnId="{207DA3EA-4714-4475-B3EF-98679C04BE8A}">
      <dgm:prSet/>
      <dgm:spPr/>
      <dgm:t>
        <a:bodyPr/>
        <a:lstStyle/>
        <a:p>
          <a:endParaRPr lang="en-SG"/>
        </a:p>
      </dgm:t>
    </dgm:pt>
    <dgm:pt modelId="{4ABBBD47-1A04-4709-B1EE-611CE3750BEC}">
      <dgm:prSet/>
      <dgm:spPr>
        <a:solidFill>
          <a:schemeClr val="accent6">
            <a:lumMod val="75000"/>
          </a:schemeClr>
        </a:solidFill>
      </dgm:spPr>
      <dgm:t>
        <a:bodyPr/>
        <a:lstStyle/>
        <a:p>
          <a:pPr rtl="0"/>
          <a:r>
            <a:rPr lang="ru-RU" b="1" dirty="0" smtClean="0">
              <a:latin typeface="Helvetica"/>
              <a:ea typeface="Helvetica"/>
              <a:cs typeface="Helvetica"/>
            </a:rPr>
            <a:t>Ловкость и умение адаптироваться</a:t>
          </a:r>
          <a:r>
            <a:rPr lang="en-US" b="1" dirty="0" smtClean="0">
              <a:latin typeface="Helvetica"/>
              <a:ea typeface="Helvetica"/>
              <a:cs typeface="Helvetica"/>
            </a:rPr>
            <a:t> - Agility </a:t>
          </a:r>
          <a:endParaRPr lang="en-SG" dirty="0"/>
        </a:p>
      </dgm:t>
    </dgm:pt>
    <dgm:pt modelId="{8F1EDCA0-3B0D-4E92-B890-EA5BE864F86F}" type="parTrans" cxnId="{2A972661-8F20-4281-9372-3B4F710BCEF0}">
      <dgm:prSet/>
      <dgm:spPr/>
      <dgm:t>
        <a:bodyPr/>
        <a:lstStyle/>
        <a:p>
          <a:endParaRPr lang="en-SG"/>
        </a:p>
      </dgm:t>
    </dgm:pt>
    <dgm:pt modelId="{669F4AC3-6557-4B02-A925-71A55E59BEBE}" type="sibTrans" cxnId="{2A972661-8F20-4281-9372-3B4F710BCEF0}">
      <dgm:prSet/>
      <dgm:spPr/>
      <dgm:t>
        <a:bodyPr/>
        <a:lstStyle/>
        <a:p>
          <a:endParaRPr lang="en-SG"/>
        </a:p>
      </dgm:t>
    </dgm:pt>
    <dgm:pt modelId="{6A499394-F690-4C6B-8114-5025529CB384}">
      <dgm:prSet/>
      <dgm:spPr>
        <a:solidFill>
          <a:schemeClr val="accent2"/>
        </a:solidFill>
      </dgm:spPr>
      <dgm:t>
        <a:bodyPr/>
        <a:lstStyle/>
        <a:p>
          <a:pPr rtl="0"/>
          <a:r>
            <a:rPr lang="ru-RU" b="1" dirty="0" smtClean="0">
              <a:latin typeface="Helvetica"/>
              <a:ea typeface="Helvetica"/>
              <a:cs typeface="Helvetica"/>
            </a:rPr>
            <a:t>Инициативность и предприимчивость</a:t>
          </a:r>
          <a:r>
            <a:rPr lang="en-US" b="1" dirty="0" smtClean="0">
              <a:latin typeface="Helvetica"/>
              <a:ea typeface="Helvetica"/>
              <a:cs typeface="Helvetica"/>
            </a:rPr>
            <a:t> - Initiative</a:t>
          </a:r>
          <a:endParaRPr lang="en-SG" dirty="0"/>
        </a:p>
      </dgm:t>
    </dgm:pt>
    <dgm:pt modelId="{5519C61A-4BB9-4940-A818-05B685753266}" type="parTrans" cxnId="{54238663-A4B9-4E9E-86E9-00008870C759}">
      <dgm:prSet/>
      <dgm:spPr/>
      <dgm:t>
        <a:bodyPr/>
        <a:lstStyle/>
        <a:p>
          <a:endParaRPr lang="en-SG"/>
        </a:p>
      </dgm:t>
    </dgm:pt>
    <dgm:pt modelId="{D642A50F-44C2-4744-BDC1-F3D138F7B3C4}" type="sibTrans" cxnId="{54238663-A4B9-4E9E-86E9-00008870C759}">
      <dgm:prSet/>
      <dgm:spPr/>
      <dgm:t>
        <a:bodyPr/>
        <a:lstStyle/>
        <a:p>
          <a:endParaRPr lang="en-SG"/>
        </a:p>
      </dgm:t>
    </dgm:pt>
    <dgm:pt modelId="{FFFA42B6-F301-4633-8EE5-2EA3D85B0C10}">
      <dgm:prSet custT="1"/>
      <dgm:spPr>
        <a:solidFill>
          <a:srgbClr val="00B050"/>
        </a:solidFill>
      </dgm:spPr>
      <dgm:t>
        <a:bodyPr/>
        <a:lstStyle/>
        <a:p>
          <a:pPr rtl="0"/>
          <a:r>
            <a:rPr lang="en-US" sz="1600" b="1" dirty="0" smtClean="0">
              <a:latin typeface="Helvetica"/>
              <a:ea typeface="Helvetica"/>
              <a:cs typeface="Helvetica"/>
            </a:rPr>
            <a:t>   </a:t>
          </a:r>
          <a:r>
            <a:rPr lang="ru-RU" sz="1600" b="1" dirty="0" smtClean="0">
              <a:latin typeface="Helvetica"/>
              <a:ea typeface="Helvetica"/>
              <a:cs typeface="Helvetica"/>
            </a:rPr>
            <a:t>Эффективная устная и письменная</a:t>
          </a:r>
          <a:r>
            <a:rPr lang="en-US" sz="1600" b="1" dirty="0" smtClean="0">
              <a:latin typeface="Helvetica"/>
              <a:ea typeface="Helvetica"/>
              <a:cs typeface="Helvetica"/>
            </a:rPr>
            <a:t> </a:t>
          </a:r>
          <a:r>
            <a:rPr lang="ru-RU" sz="1600" b="1" dirty="0" smtClean="0">
              <a:latin typeface="Helvetica"/>
              <a:ea typeface="Helvetica"/>
              <a:cs typeface="Helvetica"/>
            </a:rPr>
            <a:t>коммуникация</a:t>
          </a:r>
          <a:r>
            <a:rPr lang="en-US" sz="1600" b="1" dirty="0" smtClean="0">
              <a:latin typeface="Helvetica"/>
              <a:ea typeface="Helvetica"/>
              <a:cs typeface="Helvetica"/>
            </a:rPr>
            <a:t> –</a:t>
          </a:r>
          <a:r>
            <a:rPr lang="en-US" sz="1200" b="1" dirty="0" smtClean="0">
              <a:latin typeface="Helvetica"/>
              <a:ea typeface="Helvetica"/>
              <a:cs typeface="Helvetica"/>
            </a:rPr>
            <a:t>Effective </a:t>
          </a:r>
          <a:r>
            <a:rPr lang="en-US" sz="1050" b="1" dirty="0" smtClean="0">
              <a:latin typeface="Helvetica"/>
              <a:ea typeface="Helvetica"/>
              <a:cs typeface="Helvetica"/>
            </a:rPr>
            <a:t> </a:t>
          </a:r>
          <a:r>
            <a:rPr lang="en-US" sz="1200" b="1" dirty="0" smtClean="0">
              <a:latin typeface="Helvetica"/>
              <a:ea typeface="Helvetica"/>
              <a:cs typeface="Helvetica"/>
            </a:rPr>
            <a:t>communication </a:t>
          </a:r>
          <a:endParaRPr lang="en-SG" sz="1600" dirty="0"/>
        </a:p>
      </dgm:t>
    </dgm:pt>
    <dgm:pt modelId="{C3CE599D-854D-4AD6-B106-1BC69EEF4E6C}" type="parTrans" cxnId="{45BACAC2-27FB-4CB6-B6E3-C3C2CEA72173}">
      <dgm:prSet/>
      <dgm:spPr/>
      <dgm:t>
        <a:bodyPr/>
        <a:lstStyle/>
        <a:p>
          <a:endParaRPr lang="en-SG"/>
        </a:p>
      </dgm:t>
    </dgm:pt>
    <dgm:pt modelId="{D85C72FB-A267-4AAA-8035-F316C01637F4}" type="sibTrans" cxnId="{45BACAC2-27FB-4CB6-B6E3-C3C2CEA72173}">
      <dgm:prSet/>
      <dgm:spPr/>
      <dgm:t>
        <a:bodyPr/>
        <a:lstStyle/>
        <a:p>
          <a:endParaRPr lang="en-SG"/>
        </a:p>
      </dgm:t>
    </dgm:pt>
    <dgm:pt modelId="{44395A56-9CE8-41F2-B7DE-C4AA7A84CEF9}">
      <dgm:prSet custT="1"/>
      <dgm:spPr>
        <a:solidFill>
          <a:srgbClr val="002060"/>
        </a:solidFill>
      </dgm:spPr>
      <dgm:t>
        <a:bodyPr/>
        <a:lstStyle/>
        <a:p>
          <a:pPr rtl="0"/>
          <a:r>
            <a:rPr lang="ru-RU" sz="1600" b="1" dirty="0" smtClean="0">
              <a:latin typeface="Helvetica"/>
              <a:ea typeface="Helvetica"/>
              <a:cs typeface="Helvetica"/>
            </a:rPr>
            <a:t>Доступ к информации и ее анализ</a:t>
          </a:r>
          <a:r>
            <a:rPr lang="en-US" sz="1600" b="1" dirty="0" smtClean="0">
              <a:latin typeface="Helvetica"/>
              <a:ea typeface="Helvetica"/>
              <a:cs typeface="Helvetica"/>
            </a:rPr>
            <a:t> – Info access</a:t>
          </a:r>
          <a:endParaRPr lang="en-SG" sz="1600" dirty="0"/>
        </a:p>
      </dgm:t>
    </dgm:pt>
    <dgm:pt modelId="{6127CBB2-1041-4527-97E0-4E5601266697}" type="parTrans" cxnId="{AA582A46-83D0-4E2D-922F-4E7DA4C495A5}">
      <dgm:prSet/>
      <dgm:spPr/>
      <dgm:t>
        <a:bodyPr/>
        <a:lstStyle/>
        <a:p>
          <a:endParaRPr lang="en-SG"/>
        </a:p>
      </dgm:t>
    </dgm:pt>
    <dgm:pt modelId="{7EE2CFCB-EF31-4189-A33D-C395F3BED5B2}" type="sibTrans" cxnId="{AA582A46-83D0-4E2D-922F-4E7DA4C495A5}">
      <dgm:prSet/>
      <dgm:spPr/>
      <dgm:t>
        <a:bodyPr/>
        <a:lstStyle/>
        <a:p>
          <a:endParaRPr lang="en-SG"/>
        </a:p>
      </dgm:t>
    </dgm:pt>
    <dgm:pt modelId="{E8F6EE6E-878F-414A-948C-9AC6327DBC49}">
      <dgm:prSet custT="1"/>
      <dgm:spPr>
        <a:solidFill>
          <a:srgbClr val="7030A0"/>
        </a:solidFill>
      </dgm:spPr>
      <dgm:t>
        <a:bodyPr/>
        <a:lstStyle/>
        <a:p>
          <a:pPr rtl="0"/>
          <a:r>
            <a:rPr lang="ru-RU" sz="1600" b="1" dirty="0" smtClean="0">
              <a:latin typeface="Helvetica"/>
              <a:ea typeface="Helvetica"/>
              <a:cs typeface="Helvetica"/>
            </a:rPr>
            <a:t>Любознательность и воображение</a:t>
          </a:r>
          <a:r>
            <a:rPr lang="en-US" sz="1600" b="1" dirty="0" smtClean="0">
              <a:latin typeface="Helvetica"/>
              <a:ea typeface="Helvetica"/>
              <a:cs typeface="Helvetica"/>
            </a:rPr>
            <a:t> - Curiosity</a:t>
          </a:r>
          <a:endParaRPr lang="en-SG" sz="1600" dirty="0"/>
        </a:p>
      </dgm:t>
    </dgm:pt>
    <dgm:pt modelId="{93DC2C09-7F6C-483C-97D5-713D59274984}" type="parTrans" cxnId="{34F71245-3396-410A-BBE7-3AEE5A783D79}">
      <dgm:prSet/>
      <dgm:spPr/>
      <dgm:t>
        <a:bodyPr/>
        <a:lstStyle/>
        <a:p>
          <a:endParaRPr lang="en-SG"/>
        </a:p>
      </dgm:t>
    </dgm:pt>
    <dgm:pt modelId="{2D32CAC1-7675-4788-93C4-CB986407EA4F}" type="sibTrans" cxnId="{34F71245-3396-410A-BBE7-3AEE5A783D79}">
      <dgm:prSet/>
      <dgm:spPr/>
      <dgm:t>
        <a:bodyPr/>
        <a:lstStyle/>
        <a:p>
          <a:endParaRPr lang="en-SG"/>
        </a:p>
      </dgm:t>
    </dgm:pt>
    <dgm:pt modelId="{F8497420-7D1F-4267-84CC-F6CB3B75C230}" type="pres">
      <dgm:prSet presAssocID="{F2217702-0783-4AC4-A9F9-CCFDA7DB7852}" presName="linearFlow" presStyleCnt="0">
        <dgm:presLayoutVars>
          <dgm:dir/>
          <dgm:resizeHandles val="exact"/>
        </dgm:presLayoutVars>
      </dgm:prSet>
      <dgm:spPr/>
      <dgm:t>
        <a:bodyPr/>
        <a:lstStyle/>
        <a:p>
          <a:endParaRPr lang="en-SG"/>
        </a:p>
      </dgm:t>
    </dgm:pt>
    <dgm:pt modelId="{FC22EC95-6C5B-49C4-BDCD-64004547FD3D}" type="pres">
      <dgm:prSet presAssocID="{9B2113DB-4189-4827-B2C4-D49BBE288AEC}" presName="composite" presStyleCnt="0"/>
      <dgm:spPr/>
    </dgm:pt>
    <dgm:pt modelId="{1329A8E0-7A6D-43A0-B46F-3D0E3CE9B364}" type="pres">
      <dgm:prSet presAssocID="{9B2113DB-4189-4827-B2C4-D49BBE288AEC}" presName="imgShp" presStyleLbl="fgImgPlace1" presStyleIdx="0" presStyleCnt="7" custLinFactNeighborX="-80853"/>
      <dgm:spPr>
        <a:blipFill rotWithShape="0">
          <a:blip xmlns:r="http://schemas.openxmlformats.org/officeDocument/2006/relationships" r:embed="rId1"/>
          <a:stretch>
            <a:fillRect/>
          </a:stretch>
        </a:blipFill>
      </dgm:spPr>
    </dgm:pt>
    <dgm:pt modelId="{8D0A6CED-9362-4DD8-874E-919C899DC3E6}" type="pres">
      <dgm:prSet presAssocID="{9B2113DB-4189-4827-B2C4-D49BBE288AEC}" presName="txShp" presStyleLbl="node1" presStyleIdx="0" presStyleCnt="7" custScaleX="141342" custLinFactNeighborX="6286">
        <dgm:presLayoutVars>
          <dgm:bulletEnabled val="1"/>
        </dgm:presLayoutVars>
      </dgm:prSet>
      <dgm:spPr/>
      <dgm:t>
        <a:bodyPr/>
        <a:lstStyle/>
        <a:p>
          <a:endParaRPr lang="en-SG"/>
        </a:p>
      </dgm:t>
    </dgm:pt>
    <dgm:pt modelId="{9ADF7A9B-3E87-4B89-AFD5-413188C15BB5}" type="pres">
      <dgm:prSet presAssocID="{A54975DD-4D63-4D7A-9315-638819C1673A}" presName="spacing" presStyleCnt="0"/>
      <dgm:spPr/>
    </dgm:pt>
    <dgm:pt modelId="{07313C4C-BAA7-45D9-ABD3-0E1708D3DB8B}" type="pres">
      <dgm:prSet presAssocID="{0ADCE74C-63E5-4A7F-81AE-7E3E5601FB23}" presName="composite" presStyleCnt="0"/>
      <dgm:spPr/>
    </dgm:pt>
    <dgm:pt modelId="{D36EFC22-2D2F-43DE-9794-41B757F6494F}" type="pres">
      <dgm:prSet presAssocID="{0ADCE74C-63E5-4A7F-81AE-7E3E5601FB23}" presName="imgShp" presStyleLbl="fgImgPlace1" presStyleIdx="1" presStyleCnt="7" custLinFactNeighborX="-80853"/>
      <dgm:spPr>
        <a:blipFill rotWithShape="0">
          <a:blip xmlns:r="http://schemas.openxmlformats.org/officeDocument/2006/relationships" r:embed="rId1"/>
          <a:stretch>
            <a:fillRect/>
          </a:stretch>
        </a:blipFill>
      </dgm:spPr>
    </dgm:pt>
    <dgm:pt modelId="{26DA9BF7-4966-44A0-A1B4-2B766E34E9AB}" type="pres">
      <dgm:prSet presAssocID="{0ADCE74C-63E5-4A7F-81AE-7E3E5601FB23}" presName="txShp" presStyleLbl="node1" presStyleIdx="1" presStyleCnt="7" custScaleX="141342" custLinFactNeighborX="6286">
        <dgm:presLayoutVars>
          <dgm:bulletEnabled val="1"/>
        </dgm:presLayoutVars>
      </dgm:prSet>
      <dgm:spPr/>
      <dgm:t>
        <a:bodyPr/>
        <a:lstStyle/>
        <a:p>
          <a:endParaRPr lang="en-SG"/>
        </a:p>
      </dgm:t>
    </dgm:pt>
    <dgm:pt modelId="{4240FF3B-A655-44E8-BB76-3BC55E5DF6D5}" type="pres">
      <dgm:prSet presAssocID="{487895A4-3C71-4972-918E-3B7ED7B7BFAB}" presName="spacing" presStyleCnt="0"/>
      <dgm:spPr/>
    </dgm:pt>
    <dgm:pt modelId="{3EA00BC6-DC37-415F-9DE6-A9060CA6E615}" type="pres">
      <dgm:prSet presAssocID="{4ABBBD47-1A04-4709-B1EE-611CE3750BEC}" presName="composite" presStyleCnt="0"/>
      <dgm:spPr/>
    </dgm:pt>
    <dgm:pt modelId="{84E6E8BE-4661-4E9E-9506-64D5846DF00B}" type="pres">
      <dgm:prSet presAssocID="{4ABBBD47-1A04-4709-B1EE-611CE3750BEC}" presName="imgShp" presStyleLbl="fgImgPlace1" presStyleIdx="2" presStyleCnt="7" custLinFactNeighborX="-80853"/>
      <dgm:spPr>
        <a:blipFill rotWithShape="0">
          <a:blip xmlns:r="http://schemas.openxmlformats.org/officeDocument/2006/relationships" r:embed="rId1"/>
          <a:stretch>
            <a:fillRect/>
          </a:stretch>
        </a:blipFill>
      </dgm:spPr>
    </dgm:pt>
    <dgm:pt modelId="{425E24E6-D620-48BB-937A-5D44481D4096}" type="pres">
      <dgm:prSet presAssocID="{4ABBBD47-1A04-4709-B1EE-611CE3750BEC}" presName="txShp" presStyleLbl="node1" presStyleIdx="2" presStyleCnt="7" custScaleX="141342" custLinFactNeighborX="6286">
        <dgm:presLayoutVars>
          <dgm:bulletEnabled val="1"/>
        </dgm:presLayoutVars>
      </dgm:prSet>
      <dgm:spPr/>
      <dgm:t>
        <a:bodyPr/>
        <a:lstStyle/>
        <a:p>
          <a:endParaRPr lang="en-SG"/>
        </a:p>
      </dgm:t>
    </dgm:pt>
    <dgm:pt modelId="{A32EDC8A-0C09-49FE-8B70-AD8624D47E51}" type="pres">
      <dgm:prSet presAssocID="{669F4AC3-6557-4B02-A925-71A55E59BEBE}" presName="spacing" presStyleCnt="0"/>
      <dgm:spPr/>
    </dgm:pt>
    <dgm:pt modelId="{9284F51F-3C31-4F52-A358-039DEF9C91F4}" type="pres">
      <dgm:prSet presAssocID="{6A499394-F690-4C6B-8114-5025529CB384}" presName="composite" presStyleCnt="0"/>
      <dgm:spPr/>
    </dgm:pt>
    <dgm:pt modelId="{B536233C-6EBB-43BF-8579-5E973BBD8958}" type="pres">
      <dgm:prSet presAssocID="{6A499394-F690-4C6B-8114-5025529CB384}" presName="imgShp" presStyleLbl="fgImgPlace1" presStyleIdx="3" presStyleCnt="7" custLinFactNeighborX="-80853"/>
      <dgm:spPr>
        <a:blipFill rotWithShape="0">
          <a:blip xmlns:r="http://schemas.openxmlformats.org/officeDocument/2006/relationships" r:embed="rId1"/>
          <a:stretch>
            <a:fillRect/>
          </a:stretch>
        </a:blipFill>
      </dgm:spPr>
    </dgm:pt>
    <dgm:pt modelId="{9B4581AB-B550-4088-A63D-23C95D9FD36E}" type="pres">
      <dgm:prSet presAssocID="{6A499394-F690-4C6B-8114-5025529CB384}" presName="txShp" presStyleLbl="node1" presStyleIdx="3" presStyleCnt="7" custScaleX="141342" custLinFactNeighborX="6286">
        <dgm:presLayoutVars>
          <dgm:bulletEnabled val="1"/>
        </dgm:presLayoutVars>
      </dgm:prSet>
      <dgm:spPr/>
      <dgm:t>
        <a:bodyPr/>
        <a:lstStyle/>
        <a:p>
          <a:endParaRPr lang="en-SG"/>
        </a:p>
      </dgm:t>
    </dgm:pt>
    <dgm:pt modelId="{E6EE0DA1-2DF6-43B8-82B5-8A1322185464}" type="pres">
      <dgm:prSet presAssocID="{D642A50F-44C2-4744-BDC1-F3D138F7B3C4}" presName="spacing" presStyleCnt="0"/>
      <dgm:spPr/>
    </dgm:pt>
    <dgm:pt modelId="{14DA97B7-8E9D-4C26-AE76-201A43710D15}" type="pres">
      <dgm:prSet presAssocID="{FFFA42B6-F301-4633-8EE5-2EA3D85B0C10}" presName="composite" presStyleCnt="0"/>
      <dgm:spPr/>
    </dgm:pt>
    <dgm:pt modelId="{6AAD25C5-56B1-4CC5-825F-CEF291399288}" type="pres">
      <dgm:prSet presAssocID="{FFFA42B6-F301-4633-8EE5-2EA3D85B0C10}" presName="imgShp" presStyleLbl="fgImgPlace1" presStyleIdx="4" presStyleCnt="7" custLinFactNeighborX="-80853" custLinFactNeighborY="716"/>
      <dgm:spPr>
        <a:blipFill rotWithShape="0">
          <a:blip xmlns:r="http://schemas.openxmlformats.org/officeDocument/2006/relationships" r:embed="rId1"/>
          <a:stretch>
            <a:fillRect/>
          </a:stretch>
        </a:blipFill>
      </dgm:spPr>
    </dgm:pt>
    <dgm:pt modelId="{DEB7DC34-B2D3-4AAF-AF6D-D2F837B56E62}" type="pres">
      <dgm:prSet presAssocID="{FFFA42B6-F301-4633-8EE5-2EA3D85B0C10}" presName="txShp" presStyleLbl="node1" presStyleIdx="4" presStyleCnt="7" custScaleX="141342" custLinFactNeighborX="6286">
        <dgm:presLayoutVars>
          <dgm:bulletEnabled val="1"/>
        </dgm:presLayoutVars>
      </dgm:prSet>
      <dgm:spPr/>
      <dgm:t>
        <a:bodyPr/>
        <a:lstStyle/>
        <a:p>
          <a:endParaRPr lang="en-SG"/>
        </a:p>
      </dgm:t>
    </dgm:pt>
    <dgm:pt modelId="{83791C10-3050-4436-AE96-7D82C17E46FD}" type="pres">
      <dgm:prSet presAssocID="{D85C72FB-A267-4AAA-8035-F316C01637F4}" presName="spacing" presStyleCnt="0"/>
      <dgm:spPr/>
    </dgm:pt>
    <dgm:pt modelId="{CA92FB55-DD58-4D0B-89F9-38CB01AB868C}" type="pres">
      <dgm:prSet presAssocID="{44395A56-9CE8-41F2-B7DE-C4AA7A84CEF9}" presName="composite" presStyleCnt="0"/>
      <dgm:spPr/>
    </dgm:pt>
    <dgm:pt modelId="{C15FE8E1-C1C5-4FAE-A89F-562E87CB9697}" type="pres">
      <dgm:prSet presAssocID="{44395A56-9CE8-41F2-B7DE-C4AA7A84CEF9}" presName="imgShp" presStyleLbl="fgImgPlace1" presStyleIdx="5" presStyleCnt="7" custLinFactNeighborX="-80853"/>
      <dgm:spPr>
        <a:blipFill rotWithShape="0">
          <a:blip xmlns:r="http://schemas.openxmlformats.org/officeDocument/2006/relationships" r:embed="rId1"/>
          <a:stretch>
            <a:fillRect/>
          </a:stretch>
        </a:blipFill>
      </dgm:spPr>
    </dgm:pt>
    <dgm:pt modelId="{83969A75-047E-4940-A0AF-32F00EAA3B2C}" type="pres">
      <dgm:prSet presAssocID="{44395A56-9CE8-41F2-B7DE-C4AA7A84CEF9}" presName="txShp" presStyleLbl="node1" presStyleIdx="5" presStyleCnt="7" custScaleX="141342" custLinFactNeighborX="6286">
        <dgm:presLayoutVars>
          <dgm:bulletEnabled val="1"/>
        </dgm:presLayoutVars>
      </dgm:prSet>
      <dgm:spPr/>
      <dgm:t>
        <a:bodyPr/>
        <a:lstStyle/>
        <a:p>
          <a:endParaRPr lang="en-SG"/>
        </a:p>
      </dgm:t>
    </dgm:pt>
    <dgm:pt modelId="{520F1E53-57CD-4E45-8356-DB9A67A9A662}" type="pres">
      <dgm:prSet presAssocID="{7EE2CFCB-EF31-4189-A33D-C395F3BED5B2}" presName="spacing" presStyleCnt="0"/>
      <dgm:spPr/>
    </dgm:pt>
    <dgm:pt modelId="{480E2564-C889-4609-B353-BACB95FC2B40}" type="pres">
      <dgm:prSet presAssocID="{E8F6EE6E-878F-414A-948C-9AC6327DBC49}" presName="composite" presStyleCnt="0"/>
      <dgm:spPr/>
    </dgm:pt>
    <dgm:pt modelId="{37BABD87-086A-4DC6-86B2-094768C82720}" type="pres">
      <dgm:prSet presAssocID="{E8F6EE6E-878F-414A-948C-9AC6327DBC49}" presName="imgShp" presStyleLbl="fgImgPlace1" presStyleIdx="6" presStyleCnt="7" custLinFactNeighborX="-80853"/>
      <dgm:spPr>
        <a:blipFill rotWithShape="0">
          <a:blip xmlns:r="http://schemas.openxmlformats.org/officeDocument/2006/relationships" r:embed="rId1"/>
          <a:stretch>
            <a:fillRect/>
          </a:stretch>
        </a:blipFill>
      </dgm:spPr>
    </dgm:pt>
    <dgm:pt modelId="{5F094D2C-E839-4E63-83B6-AB5E0727E61E}" type="pres">
      <dgm:prSet presAssocID="{E8F6EE6E-878F-414A-948C-9AC6327DBC49}" presName="txShp" presStyleLbl="node1" presStyleIdx="6" presStyleCnt="7" custScaleX="141342" custLinFactNeighborX="6286">
        <dgm:presLayoutVars>
          <dgm:bulletEnabled val="1"/>
        </dgm:presLayoutVars>
      </dgm:prSet>
      <dgm:spPr/>
      <dgm:t>
        <a:bodyPr/>
        <a:lstStyle/>
        <a:p>
          <a:endParaRPr lang="en-SG"/>
        </a:p>
      </dgm:t>
    </dgm:pt>
  </dgm:ptLst>
  <dgm:cxnLst>
    <dgm:cxn modelId="{34F71245-3396-410A-BBE7-3AEE5A783D79}" srcId="{F2217702-0783-4AC4-A9F9-CCFDA7DB7852}" destId="{E8F6EE6E-878F-414A-948C-9AC6327DBC49}" srcOrd="6" destOrd="0" parTransId="{93DC2C09-7F6C-483C-97D5-713D59274984}" sibTransId="{2D32CAC1-7675-4788-93C4-CB986407EA4F}"/>
    <dgm:cxn modelId="{F2AE22C1-0114-4806-977F-648D8E944E22}" type="presOf" srcId="{F2217702-0783-4AC4-A9F9-CCFDA7DB7852}" destId="{F8497420-7D1F-4267-84CC-F6CB3B75C230}" srcOrd="0" destOrd="0" presId="urn:microsoft.com/office/officeart/2005/8/layout/vList3#2"/>
    <dgm:cxn modelId="{4CDA96D5-5873-4B35-B89A-010947DA7872}" type="presOf" srcId="{4ABBBD47-1A04-4709-B1EE-611CE3750BEC}" destId="{425E24E6-D620-48BB-937A-5D44481D4096}" srcOrd="0" destOrd="0" presId="urn:microsoft.com/office/officeart/2005/8/layout/vList3#2"/>
    <dgm:cxn modelId="{282CFF92-D53C-4472-9C1E-1FF7CB0091B5}" type="presOf" srcId="{E8F6EE6E-878F-414A-948C-9AC6327DBC49}" destId="{5F094D2C-E839-4E63-83B6-AB5E0727E61E}" srcOrd="0" destOrd="0" presId="urn:microsoft.com/office/officeart/2005/8/layout/vList3#2"/>
    <dgm:cxn modelId="{6CC8CEE3-4241-402F-AF2C-7D89BAF4FAB2}" type="presOf" srcId="{FFFA42B6-F301-4633-8EE5-2EA3D85B0C10}" destId="{DEB7DC34-B2D3-4AAF-AF6D-D2F837B56E62}" srcOrd="0" destOrd="0" presId="urn:microsoft.com/office/officeart/2005/8/layout/vList3#2"/>
    <dgm:cxn modelId="{AA582A46-83D0-4E2D-922F-4E7DA4C495A5}" srcId="{F2217702-0783-4AC4-A9F9-CCFDA7DB7852}" destId="{44395A56-9CE8-41F2-B7DE-C4AA7A84CEF9}" srcOrd="5" destOrd="0" parTransId="{6127CBB2-1041-4527-97E0-4E5601266697}" sibTransId="{7EE2CFCB-EF31-4189-A33D-C395F3BED5B2}"/>
    <dgm:cxn modelId="{207DA3EA-4714-4475-B3EF-98679C04BE8A}" srcId="{F2217702-0783-4AC4-A9F9-CCFDA7DB7852}" destId="{0ADCE74C-63E5-4A7F-81AE-7E3E5601FB23}" srcOrd="1" destOrd="0" parTransId="{2048300F-5EE2-4C61-934F-A491682DD40D}" sibTransId="{487895A4-3C71-4972-918E-3B7ED7B7BFAB}"/>
    <dgm:cxn modelId="{45BACAC2-27FB-4CB6-B6E3-C3C2CEA72173}" srcId="{F2217702-0783-4AC4-A9F9-CCFDA7DB7852}" destId="{FFFA42B6-F301-4633-8EE5-2EA3D85B0C10}" srcOrd="4" destOrd="0" parTransId="{C3CE599D-854D-4AD6-B106-1BC69EEF4E6C}" sibTransId="{D85C72FB-A267-4AAA-8035-F316C01637F4}"/>
    <dgm:cxn modelId="{A6E95C5B-6579-4F82-A926-ABB3112067AA}" srcId="{F2217702-0783-4AC4-A9F9-CCFDA7DB7852}" destId="{9B2113DB-4189-4827-B2C4-D49BBE288AEC}" srcOrd="0" destOrd="0" parTransId="{BACCC766-9B50-444C-8733-561C4B101A6C}" sibTransId="{A54975DD-4D63-4D7A-9315-638819C1673A}"/>
    <dgm:cxn modelId="{1ECB25B0-2333-498C-923D-DB7180DF7627}" type="presOf" srcId="{44395A56-9CE8-41F2-B7DE-C4AA7A84CEF9}" destId="{83969A75-047E-4940-A0AF-32F00EAA3B2C}" srcOrd="0" destOrd="0" presId="urn:microsoft.com/office/officeart/2005/8/layout/vList3#2"/>
    <dgm:cxn modelId="{F2405AAA-097D-4C34-B8A1-EFF368562A11}" type="presOf" srcId="{6A499394-F690-4C6B-8114-5025529CB384}" destId="{9B4581AB-B550-4088-A63D-23C95D9FD36E}" srcOrd="0" destOrd="0" presId="urn:microsoft.com/office/officeart/2005/8/layout/vList3#2"/>
    <dgm:cxn modelId="{54238663-A4B9-4E9E-86E9-00008870C759}" srcId="{F2217702-0783-4AC4-A9F9-CCFDA7DB7852}" destId="{6A499394-F690-4C6B-8114-5025529CB384}" srcOrd="3" destOrd="0" parTransId="{5519C61A-4BB9-4940-A818-05B685753266}" sibTransId="{D642A50F-44C2-4744-BDC1-F3D138F7B3C4}"/>
    <dgm:cxn modelId="{2A972661-8F20-4281-9372-3B4F710BCEF0}" srcId="{F2217702-0783-4AC4-A9F9-CCFDA7DB7852}" destId="{4ABBBD47-1A04-4709-B1EE-611CE3750BEC}" srcOrd="2" destOrd="0" parTransId="{8F1EDCA0-3B0D-4E92-B890-EA5BE864F86F}" sibTransId="{669F4AC3-6557-4B02-A925-71A55E59BEBE}"/>
    <dgm:cxn modelId="{BF0CA6FF-2AA4-4675-8C74-BEBAF3F38742}" type="presOf" srcId="{9B2113DB-4189-4827-B2C4-D49BBE288AEC}" destId="{8D0A6CED-9362-4DD8-874E-919C899DC3E6}" srcOrd="0" destOrd="0" presId="urn:microsoft.com/office/officeart/2005/8/layout/vList3#2"/>
    <dgm:cxn modelId="{71756018-1CED-4EC3-81F3-D852DC990DEB}" type="presOf" srcId="{0ADCE74C-63E5-4A7F-81AE-7E3E5601FB23}" destId="{26DA9BF7-4966-44A0-A1B4-2B766E34E9AB}" srcOrd="0" destOrd="0" presId="urn:microsoft.com/office/officeart/2005/8/layout/vList3#2"/>
    <dgm:cxn modelId="{5C9A3E18-2077-4C42-B3D1-C5A720377FD5}" type="presParOf" srcId="{F8497420-7D1F-4267-84CC-F6CB3B75C230}" destId="{FC22EC95-6C5B-49C4-BDCD-64004547FD3D}" srcOrd="0" destOrd="0" presId="urn:microsoft.com/office/officeart/2005/8/layout/vList3#2"/>
    <dgm:cxn modelId="{F71DC1E6-8B20-4E23-AE86-F9B38A1EFF85}" type="presParOf" srcId="{FC22EC95-6C5B-49C4-BDCD-64004547FD3D}" destId="{1329A8E0-7A6D-43A0-B46F-3D0E3CE9B364}" srcOrd="0" destOrd="0" presId="urn:microsoft.com/office/officeart/2005/8/layout/vList3#2"/>
    <dgm:cxn modelId="{0CB80459-53D3-4203-BD03-5E57AD252114}" type="presParOf" srcId="{FC22EC95-6C5B-49C4-BDCD-64004547FD3D}" destId="{8D0A6CED-9362-4DD8-874E-919C899DC3E6}" srcOrd="1" destOrd="0" presId="urn:microsoft.com/office/officeart/2005/8/layout/vList3#2"/>
    <dgm:cxn modelId="{3B8B1B55-E863-445D-B0D2-A3F45EAC8EF8}" type="presParOf" srcId="{F8497420-7D1F-4267-84CC-F6CB3B75C230}" destId="{9ADF7A9B-3E87-4B89-AFD5-413188C15BB5}" srcOrd="1" destOrd="0" presId="urn:microsoft.com/office/officeart/2005/8/layout/vList3#2"/>
    <dgm:cxn modelId="{434DCE15-A181-42A1-B08C-C6089898C1BB}" type="presParOf" srcId="{F8497420-7D1F-4267-84CC-F6CB3B75C230}" destId="{07313C4C-BAA7-45D9-ABD3-0E1708D3DB8B}" srcOrd="2" destOrd="0" presId="urn:microsoft.com/office/officeart/2005/8/layout/vList3#2"/>
    <dgm:cxn modelId="{62982B57-44EF-4C52-82B7-F937889D5B73}" type="presParOf" srcId="{07313C4C-BAA7-45D9-ABD3-0E1708D3DB8B}" destId="{D36EFC22-2D2F-43DE-9794-41B757F6494F}" srcOrd="0" destOrd="0" presId="urn:microsoft.com/office/officeart/2005/8/layout/vList3#2"/>
    <dgm:cxn modelId="{CAFD6F9D-ADA2-4B5A-83EB-1767D2640E45}" type="presParOf" srcId="{07313C4C-BAA7-45D9-ABD3-0E1708D3DB8B}" destId="{26DA9BF7-4966-44A0-A1B4-2B766E34E9AB}" srcOrd="1" destOrd="0" presId="urn:microsoft.com/office/officeart/2005/8/layout/vList3#2"/>
    <dgm:cxn modelId="{C36417DB-2E62-4A41-816D-FE93E79B8D3D}" type="presParOf" srcId="{F8497420-7D1F-4267-84CC-F6CB3B75C230}" destId="{4240FF3B-A655-44E8-BB76-3BC55E5DF6D5}" srcOrd="3" destOrd="0" presId="urn:microsoft.com/office/officeart/2005/8/layout/vList3#2"/>
    <dgm:cxn modelId="{86D91A04-E9FF-41A6-B82C-1D5539AB9E9D}" type="presParOf" srcId="{F8497420-7D1F-4267-84CC-F6CB3B75C230}" destId="{3EA00BC6-DC37-415F-9DE6-A9060CA6E615}" srcOrd="4" destOrd="0" presId="urn:microsoft.com/office/officeart/2005/8/layout/vList3#2"/>
    <dgm:cxn modelId="{DC2A2074-9123-404E-B795-A736B5604CDF}" type="presParOf" srcId="{3EA00BC6-DC37-415F-9DE6-A9060CA6E615}" destId="{84E6E8BE-4661-4E9E-9506-64D5846DF00B}" srcOrd="0" destOrd="0" presId="urn:microsoft.com/office/officeart/2005/8/layout/vList3#2"/>
    <dgm:cxn modelId="{22DE5F22-240C-42D9-A6A4-6F7E2036082E}" type="presParOf" srcId="{3EA00BC6-DC37-415F-9DE6-A9060CA6E615}" destId="{425E24E6-D620-48BB-937A-5D44481D4096}" srcOrd="1" destOrd="0" presId="urn:microsoft.com/office/officeart/2005/8/layout/vList3#2"/>
    <dgm:cxn modelId="{88B6168E-3DA5-4D0B-84F7-4BD70E186369}" type="presParOf" srcId="{F8497420-7D1F-4267-84CC-F6CB3B75C230}" destId="{A32EDC8A-0C09-49FE-8B70-AD8624D47E51}" srcOrd="5" destOrd="0" presId="urn:microsoft.com/office/officeart/2005/8/layout/vList3#2"/>
    <dgm:cxn modelId="{21F24F7A-458F-418A-BFBB-37F0711E1EA1}" type="presParOf" srcId="{F8497420-7D1F-4267-84CC-F6CB3B75C230}" destId="{9284F51F-3C31-4F52-A358-039DEF9C91F4}" srcOrd="6" destOrd="0" presId="urn:microsoft.com/office/officeart/2005/8/layout/vList3#2"/>
    <dgm:cxn modelId="{59D7B3C1-F547-445D-87C8-33CE3F991C11}" type="presParOf" srcId="{9284F51F-3C31-4F52-A358-039DEF9C91F4}" destId="{B536233C-6EBB-43BF-8579-5E973BBD8958}" srcOrd="0" destOrd="0" presId="urn:microsoft.com/office/officeart/2005/8/layout/vList3#2"/>
    <dgm:cxn modelId="{D996C03D-4879-45C3-A7B6-936EB39CF174}" type="presParOf" srcId="{9284F51F-3C31-4F52-A358-039DEF9C91F4}" destId="{9B4581AB-B550-4088-A63D-23C95D9FD36E}" srcOrd="1" destOrd="0" presId="urn:microsoft.com/office/officeart/2005/8/layout/vList3#2"/>
    <dgm:cxn modelId="{860810EA-3A0B-4038-B917-4B6F1F7F0C9B}" type="presParOf" srcId="{F8497420-7D1F-4267-84CC-F6CB3B75C230}" destId="{E6EE0DA1-2DF6-43B8-82B5-8A1322185464}" srcOrd="7" destOrd="0" presId="urn:microsoft.com/office/officeart/2005/8/layout/vList3#2"/>
    <dgm:cxn modelId="{2B93F493-C962-432E-A358-AC81A4C070E0}" type="presParOf" srcId="{F8497420-7D1F-4267-84CC-F6CB3B75C230}" destId="{14DA97B7-8E9D-4C26-AE76-201A43710D15}" srcOrd="8" destOrd="0" presId="urn:microsoft.com/office/officeart/2005/8/layout/vList3#2"/>
    <dgm:cxn modelId="{A044187C-9177-406A-8225-AC857B982394}" type="presParOf" srcId="{14DA97B7-8E9D-4C26-AE76-201A43710D15}" destId="{6AAD25C5-56B1-4CC5-825F-CEF291399288}" srcOrd="0" destOrd="0" presId="urn:microsoft.com/office/officeart/2005/8/layout/vList3#2"/>
    <dgm:cxn modelId="{7A80FC9E-3DA0-4543-B8FC-C23B18810180}" type="presParOf" srcId="{14DA97B7-8E9D-4C26-AE76-201A43710D15}" destId="{DEB7DC34-B2D3-4AAF-AF6D-D2F837B56E62}" srcOrd="1" destOrd="0" presId="urn:microsoft.com/office/officeart/2005/8/layout/vList3#2"/>
    <dgm:cxn modelId="{CB1D8E81-2820-4C67-A0E7-A9EB8F97076C}" type="presParOf" srcId="{F8497420-7D1F-4267-84CC-F6CB3B75C230}" destId="{83791C10-3050-4436-AE96-7D82C17E46FD}" srcOrd="9" destOrd="0" presId="urn:microsoft.com/office/officeart/2005/8/layout/vList3#2"/>
    <dgm:cxn modelId="{D060778E-5069-4B6D-BBE6-8204621355FA}" type="presParOf" srcId="{F8497420-7D1F-4267-84CC-F6CB3B75C230}" destId="{CA92FB55-DD58-4D0B-89F9-38CB01AB868C}" srcOrd="10" destOrd="0" presId="urn:microsoft.com/office/officeart/2005/8/layout/vList3#2"/>
    <dgm:cxn modelId="{DA0CD406-9C94-4CE6-ABE0-2DE24EF2B3A9}" type="presParOf" srcId="{CA92FB55-DD58-4D0B-89F9-38CB01AB868C}" destId="{C15FE8E1-C1C5-4FAE-A89F-562E87CB9697}" srcOrd="0" destOrd="0" presId="urn:microsoft.com/office/officeart/2005/8/layout/vList3#2"/>
    <dgm:cxn modelId="{9110979B-536D-42AC-BD26-8B9E1CFCD4EA}" type="presParOf" srcId="{CA92FB55-DD58-4D0B-89F9-38CB01AB868C}" destId="{83969A75-047E-4940-A0AF-32F00EAA3B2C}" srcOrd="1" destOrd="0" presId="urn:microsoft.com/office/officeart/2005/8/layout/vList3#2"/>
    <dgm:cxn modelId="{EF9AFEA2-642B-41FA-81CA-D0636EB1F567}" type="presParOf" srcId="{F8497420-7D1F-4267-84CC-F6CB3B75C230}" destId="{520F1E53-57CD-4E45-8356-DB9A67A9A662}" srcOrd="11" destOrd="0" presId="urn:microsoft.com/office/officeart/2005/8/layout/vList3#2"/>
    <dgm:cxn modelId="{D4482CC3-18E0-43FE-8F1B-C5A94FC34BDB}" type="presParOf" srcId="{F8497420-7D1F-4267-84CC-F6CB3B75C230}" destId="{480E2564-C889-4609-B353-BACB95FC2B40}" srcOrd="12" destOrd="0" presId="urn:microsoft.com/office/officeart/2005/8/layout/vList3#2"/>
    <dgm:cxn modelId="{CC19EE5B-223C-4E55-977A-162A24E7F2CA}" type="presParOf" srcId="{480E2564-C889-4609-B353-BACB95FC2B40}" destId="{37BABD87-086A-4DC6-86B2-094768C82720}" srcOrd="0" destOrd="0" presId="urn:microsoft.com/office/officeart/2005/8/layout/vList3#2"/>
    <dgm:cxn modelId="{E8E30CEF-AFC1-488E-9CF1-3748D69F17A0}" type="presParOf" srcId="{480E2564-C889-4609-B353-BACB95FC2B40}" destId="{5F094D2C-E839-4E63-83B6-AB5E0727E61E}" srcOrd="1" destOrd="0" presId="urn:microsoft.com/office/officeart/2005/8/layout/vList3#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3#2">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0125EB-85BE-4710-A1FA-1C6BB21ECCDA}" type="datetimeFigureOut">
              <a:rPr lang="ru-RU" smtClean="0"/>
              <a:pPr/>
              <a:t>16.06.2014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DF8487-D5DD-4A28-A068-171FE28CC142}" type="slidenum">
              <a:rPr lang="ru-RU" smtClean="0"/>
              <a:pPr/>
              <a:t>‹#›</a:t>
            </a:fld>
            <a:endParaRPr lang="ru-RU"/>
          </a:p>
        </p:txBody>
      </p:sp>
    </p:spTree>
    <p:extLst>
      <p:ext uri="{BB962C8B-B14F-4D97-AF65-F5344CB8AC3E}">
        <p14:creationId xmlns:p14="http://schemas.microsoft.com/office/powerpoint/2010/main" val="1232887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MS PGothic" pitchFamily="34" charset="-128"/>
              </a:rPr>
              <a:t>Looking deeper at “effective oral and written communication . . . As we did with digital literacy a moment ago….</a:t>
            </a:r>
          </a:p>
          <a:p>
            <a:pPr eaLnBrk="1" hangingPunct="1">
              <a:spcBef>
                <a:spcPct val="0"/>
              </a:spcBef>
            </a:pPr>
            <a:endParaRPr lang="en-US" dirty="0" smtClean="0">
              <a:ea typeface="MS PGothic" pitchFamily="34" charset="-128"/>
            </a:endParaRPr>
          </a:p>
          <a:p>
            <a:pPr eaLnBrk="1" hangingPunct="1">
              <a:spcBef>
                <a:spcPct val="0"/>
              </a:spcBef>
            </a:pPr>
            <a:r>
              <a:rPr lang="en-US" dirty="0" smtClean="0">
                <a:ea typeface="MS PGothic" pitchFamily="34" charset="-128"/>
              </a:rPr>
              <a:t>It has long been assumed that students need effective oral and written communication, however, specific subsets of communication skills are identified from the 21</a:t>
            </a:r>
            <a:r>
              <a:rPr lang="en-US" baseline="30000" dirty="0" smtClean="0">
                <a:ea typeface="MS PGothic" pitchFamily="34" charset="-128"/>
              </a:rPr>
              <a:t>st</a:t>
            </a:r>
            <a:r>
              <a:rPr lang="en-US" dirty="0" smtClean="0">
                <a:ea typeface="MS PGothic" pitchFamily="34" charset="-128"/>
              </a:rPr>
              <a:t> CS perspective.  This is referred to as </a:t>
            </a:r>
          </a:p>
          <a:p>
            <a:pPr eaLnBrk="1" hangingPunct="1">
              <a:spcBef>
                <a:spcPct val="0"/>
              </a:spcBef>
            </a:pPr>
            <a:r>
              <a:rPr lang="en-US" dirty="0" smtClean="0">
                <a:ea typeface="MS PGothic" pitchFamily="34" charset="-128"/>
              </a:rPr>
              <a:t>“COMPLEX COMMUNICATION” </a:t>
            </a:r>
          </a:p>
          <a:p>
            <a:pPr eaLnBrk="1" hangingPunct="1">
              <a:spcBef>
                <a:spcPct val="0"/>
              </a:spcBef>
            </a:pPr>
            <a:endParaRPr lang="en-US" dirty="0" smtClean="0">
              <a:ea typeface="MS PGothic" pitchFamily="34" charset="-128"/>
            </a:endParaRPr>
          </a:p>
          <a:p>
            <a:pPr eaLnBrk="1" hangingPunct="1">
              <a:spcBef>
                <a:spcPct val="0"/>
              </a:spcBef>
            </a:pPr>
            <a:r>
              <a:rPr lang="en-US" dirty="0" smtClean="0">
                <a:ea typeface="MS PGothic" pitchFamily="34" charset="-128"/>
              </a:rPr>
              <a:t>Complex communication skills for the 21</a:t>
            </a:r>
            <a:r>
              <a:rPr lang="en-US" baseline="30000" dirty="0" smtClean="0">
                <a:ea typeface="MS PGothic" pitchFamily="34" charset="-128"/>
              </a:rPr>
              <a:t>st</a:t>
            </a:r>
            <a:r>
              <a:rPr lang="en-US" dirty="0" smtClean="0">
                <a:ea typeface="MS PGothic" pitchFamily="34" charset="-128"/>
              </a:rPr>
              <a:t> century would include the focus on </a:t>
            </a:r>
          </a:p>
          <a:p>
            <a:pPr eaLnBrk="1" hangingPunct="1">
              <a:spcBef>
                <a:spcPct val="0"/>
              </a:spcBef>
              <a:spcAft>
                <a:spcPts val="588"/>
              </a:spcAft>
              <a:buFontTx/>
              <a:buChar char="•"/>
            </a:pPr>
            <a:r>
              <a:rPr lang="en-US" dirty="0" smtClean="0">
                <a:ea typeface="MS PGothic" pitchFamily="34" charset="-128"/>
              </a:rPr>
              <a:t>  negotiation</a:t>
            </a:r>
          </a:p>
          <a:p>
            <a:pPr eaLnBrk="1" hangingPunct="1">
              <a:spcBef>
                <a:spcPct val="0"/>
              </a:spcBef>
              <a:spcAft>
                <a:spcPts val="588"/>
              </a:spcAft>
              <a:buFontTx/>
              <a:buChar char="•"/>
            </a:pPr>
            <a:r>
              <a:rPr lang="en-US" dirty="0" smtClean="0">
                <a:ea typeface="MS PGothic" pitchFamily="34" charset="-128"/>
              </a:rPr>
              <a:t>  persuading</a:t>
            </a:r>
          </a:p>
          <a:p>
            <a:pPr eaLnBrk="1" hangingPunct="1">
              <a:spcBef>
                <a:spcPct val="0"/>
              </a:spcBef>
              <a:spcAft>
                <a:spcPts val="588"/>
              </a:spcAft>
              <a:buFontTx/>
              <a:buChar char="•"/>
            </a:pPr>
            <a:r>
              <a:rPr lang="en-US" dirty="0" smtClean="0">
                <a:ea typeface="MS PGothic" pitchFamily="34" charset="-128"/>
              </a:rPr>
              <a:t>  interpreting information</a:t>
            </a:r>
          </a:p>
          <a:p>
            <a:pPr eaLnBrk="1" hangingPunct="1">
              <a:spcBef>
                <a:spcPct val="0"/>
              </a:spcBef>
              <a:spcAft>
                <a:spcPts val="588"/>
              </a:spcAft>
              <a:buFontTx/>
              <a:buChar char="•"/>
            </a:pPr>
            <a:r>
              <a:rPr lang="en-US" dirty="0" smtClean="0">
                <a:ea typeface="MS PGothic" pitchFamily="34" charset="-128"/>
              </a:rPr>
              <a:t>  trust building</a:t>
            </a:r>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F76C8C2-9D62-474A-8E72-B1DD3457DBCA}" type="slidenum">
              <a:rPr lang="en-US" smtClean="0">
                <a:solidFill>
                  <a:srgbClr val="000000"/>
                </a:solidFill>
              </a:rPr>
              <a:pPr fontAlgn="base">
                <a:spcBef>
                  <a:spcPct val="0"/>
                </a:spcBef>
                <a:spcAft>
                  <a:spcPct val="0"/>
                </a:spcAft>
                <a:defRPr/>
              </a:pPr>
              <a:t>4</a:t>
            </a:fld>
            <a:endParaRPr lang="en-US" smtClean="0">
              <a:solidFill>
                <a:srgbClr val="000000"/>
              </a:solidFill>
            </a:endParaRPr>
          </a:p>
        </p:txBody>
      </p:sp>
    </p:spTree>
    <p:extLst>
      <p:ext uri="{BB962C8B-B14F-4D97-AF65-F5344CB8AC3E}">
        <p14:creationId xmlns:p14="http://schemas.microsoft.com/office/powerpoint/2010/main" val="115072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B8DF8487-D5DD-4A28-A068-171FE28CC142}" type="slidenum">
              <a:rPr lang="ru-RU" smtClean="0"/>
              <a:pPr/>
              <a:t>14</a:t>
            </a:fld>
            <a:endParaRPr lang="ru-RU"/>
          </a:p>
        </p:txBody>
      </p:sp>
    </p:spTree>
    <p:extLst>
      <p:ext uri="{BB962C8B-B14F-4D97-AF65-F5344CB8AC3E}">
        <p14:creationId xmlns:p14="http://schemas.microsoft.com/office/powerpoint/2010/main" val="3197797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B8DF8487-D5DD-4A28-A068-171FE28CC142}" type="slidenum">
              <a:rPr lang="ru-RU" smtClean="0"/>
              <a:pPr/>
              <a:t>32</a:t>
            </a:fld>
            <a:endParaRPr lang="ru-RU"/>
          </a:p>
        </p:txBody>
      </p:sp>
    </p:spTree>
    <p:extLst>
      <p:ext uri="{BB962C8B-B14F-4D97-AF65-F5344CB8AC3E}">
        <p14:creationId xmlns:p14="http://schemas.microsoft.com/office/powerpoint/2010/main" val="1083299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16.06.2014</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16.06.2014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16.06.2014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16.06.2014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16.06.2014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16.06.2014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16.06.2014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16.06.2014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16.06.2014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16.06.2014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16.06.2014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latin typeface="Georgia" pitchFamily="18" charset="0"/>
              </a:defRPr>
            </a:lvl1pPr>
          </a:lstStyle>
          <a:p>
            <a:r>
              <a:rPr lang="en-US" dirty="0" smtClean="0"/>
              <a:t>Click to edit Master title style</a:t>
            </a:r>
            <a:endParaRPr lang="en-SG"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lvl1pPr>
              <a:defRPr/>
            </a:lvl1pPr>
          </a:lstStyle>
          <a:p>
            <a:pPr>
              <a:defRPr/>
            </a:pPr>
            <a:fld id="{E4C8A531-6E10-4566-BCC7-E2DFA61973D6}" type="datetimeFigureOut">
              <a:rPr lang="en-SG"/>
              <a:pPr>
                <a:defRPr/>
              </a:pPr>
              <a:t>16/6/2014</a:t>
            </a:fld>
            <a:endParaRPr lang="en-SG"/>
          </a:p>
        </p:txBody>
      </p:sp>
      <p:sp>
        <p:nvSpPr>
          <p:cNvPr id="5" name="Footer Placeholder 4"/>
          <p:cNvSpPr>
            <a:spLocks noGrp="1"/>
          </p:cNvSpPr>
          <p:nvPr>
            <p:ph type="ftr" sz="quarter" idx="11"/>
          </p:nvPr>
        </p:nvSpPr>
        <p:spPr/>
        <p:txBody>
          <a:bodyPr/>
          <a:lstStyle>
            <a:lvl1pPr>
              <a:defRPr/>
            </a:lvl1pPr>
          </a:lstStyle>
          <a:p>
            <a:pPr>
              <a:defRPr/>
            </a:pPr>
            <a:endParaRPr lang="en-SG"/>
          </a:p>
        </p:txBody>
      </p:sp>
      <p:sp>
        <p:nvSpPr>
          <p:cNvPr id="6" name="Slide Number Placeholder 5"/>
          <p:cNvSpPr>
            <a:spLocks noGrp="1"/>
          </p:cNvSpPr>
          <p:nvPr>
            <p:ph type="sldNum" sz="quarter" idx="12"/>
          </p:nvPr>
        </p:nvSpPr>
        <p:spPr/>
        <p:txBody>
          <a:bodyPr/>
          <a:lstStyle>
            <a:lvl1pPr>
              <a:defRPr/>
            </a:lvl1pPr>
          </a:lstStyle>
          <a:p>
            <a:pPr>
              <a:defRPr/>
            </a:pPr>
            <a:fld id="{B2D75403-581F-4393-AEEA-81995BA55A53}" type="slidenum">
              <a:rPr lang="en-SG"/>
              <a:pPr>
                <a:defRPr/>
              </a:pPr>
              <a:t>‹#›</a:t>
            </a:fld>
            <a:endParaRPr lang="en-SG"/>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16.06.2014</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VIDEOS/edited/20130710_PD_Video_4Box_Tartar_final.mp4" TargetMode="Externa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C:\Users\weifang.EDUCAREHQ.000\Desktop\PROJECT OVERVIEW\Map.png"/>
          <p:cNvPicPr>
            <a:picLocks noChangeAspect="1" noChangeArrowheads="1"/>
          </p:cNvPicPr>
          <p:nvPr/>
        </p:nvPicPr>
        <p:blipFill>
          <a:blip r:embed="rId2" cstate="print">
            <a:lum bright="20000"/>
          </a:blip>
          <a:srcRect/>
          <a:stretch>
            <a:fillRect/>
          </a:stretch>
        </p:blipFill>
        <p:spPr bwMode="auto">
          <a:xfrm>
            <a:off x="0" y="-315416"/>
            <a:ext cx="9144000" cy="6672263"/>
          </a:xfrm>
          <a:prstGeom prst="rect">
            <a:avLst/>
          </a:prstGeom>
          <a:noFill/>
          <a:ln w="9525">
            <a:noFill/>
            <a:miter lim="800000"/>
            <a:headEnd/>
            <a:tailEnd/>
          </a:ln>
        </p:spPr>
      </p:pic>
      <p:sp>
        <p:nvSpPr>
          <p:cNvPr id="2051" name="Title 1"/>
          <p:cNvSpPr>
            <a:spLocks noGrp="1"/>
          </p:cNvSpPr>
          <p:nvPr>
            <p:ph type="title"/>
          </p:nvPr>
        </p:nvSpPr>
        <p:spPr>
          <a:xfrm>
            <a:off x="142875" y="188640"/>
            <a:ext cx="8501063" cy="4320480"/>
          </a:xfrm>
        </p:spPr>
        <p:txBody>
          <a:bodyPr>
            <a:normAutofit/>
          </a:bodyPr>
          <a:lstStyle/>
          <a:p>
            <a:pPr algn="ctr"/>
            <a:r>
              <a:rPr lang="ru-RU" sz="2000" dirty="0" smtClean="0">
                <a:solidFill>
                  <a:srgbClr val="002060"/>
                </a:solidFill>
                <a:latin typeface="Times New Roman" pitchFamily="18" charset="0"/>
                <a:ea typeface="Times New Roman" pitchFamily="18" charset="0"/>
                <a:cs typeface="Times New Roman" pitchFamily="18" charset="0"/>
              </a:rPr>
              <a:t>Муниципальное бюджетное общеобразовательное учреждение«Многопрофильный лицей им. А.М.Булатова п.г.т. Кукмор»</a:t>
            </a:r>
            <a:r>
              <a:rPr lang="ru-RU" sz="2000" dirty="0" smtClean="0">
                <a:solidFill>
                  <a:srgbClr val="002060"/>
                </a:solidFill>
                <a:latin typeface="Times New Roman" pitchFamily="18" charset="0"/>
                <a:cs typeface="Times New Roman" pitchFamily="18" charset="0"/>
              </a:rPr>
              <a:t/>
            </a:r>
            <a:br>
              <a:rPr lang="ru-RU" sz="2000" dirty="0" smtClean="0">
                <a:solidFill>
                  <a:srgbClr val="002060"/>
                </a:solidFill>
                <a:latin typeface="Times New Roman" pitchFamily="18" charset="0"/>
                <a:cs typeface="Times New Roman" pitchFamily="18" charset="0"/>
              </a:rPr>
            </a:br>
            <a:r>
              <a:rPr lang="ru-RU" sz="2000" dirty="0" err="1" smtClean="0">
                <a:solidFill>
                  <a:srgbClr val="002060"/>
                </a:solidFill>
                <a:latin typeface="Times New Roman" pitchFamily="18" charset="0"/>
                <a:ea typeface="Times New Roman" pitchFamily="18" charset="0"/>
                <a:cs typeface="Times New Roman" pitchFamily="18" charset="0"/>
              </a:rPr>
              <a:t>Кукморского</a:t>
            </a:r>
            <a:r>
              <a:rPr lang="ru-RU" sz="2000" dirty="0" smtClean="0">
                <a:solidFill>
                  <a:srgbClr val="002060"/>
                </a:solidFill>
                <a:latin typeface="Times New Roman" pitchFamily="18" charset="0"/>
                <a:ea typeface="Times New Roman" pitchFamily="18" charset="0"/>
                <a:cs typeface="Times New Roman" pitchFamily="18" charset="0"/>
              </a:rPr>
              <a:t> муниципального района</a:t>
            </a:r>
            <a:r>
              <a:rPr lang="ru-RU" sz="2000" dirty="0" smtClean="0">
                <a:solidFill>
                  <a:srgbClr val="002060"/>
                </a:solidFill>
                <a:latin typeface="Times New Roman" pitchFamily="18" charset="0"/>
                <a:cs typeface="Times New Roman" pitchFamily="18" charset="0"/>
              </a:rPr>
              <a:t/>
            </a:r>
            <a:br>
              <a:rPr lang="ru-RU" sz="2000" dirty="0" smtClean="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ea typeface="Times New Roman" pitchFamily="18" charset="0"/>
                <a:cs typeface="Times New Roman" pitchFamily="18" charset="0"/>
              </a:rPr>
              <a:t>Республики Татарстан</a:t>
            </a:r>
            <a:r>
              <a:rPr lang="ru-RU" sz="2000" b="0" dirty="0" smtClean="0">
                <a:solidFill>
                  <a:srgbClr val="002060"/>
                </a:solidFill>
                <a:latin typeface="Times New Roman" pitchFamily="18" charset="0"/>
                <a:cs typeface="Times New Roman" pitchFamily="18" charset="0"/>
              </a:rPr>
              <a:t/>
            </a:r>
            <a:br>
              <a:rPr lang="ru-RU" sz="2000" b="0" dirty="0" smtClean="0">
                <a:solidFill>
                  <a:srgbClr val="002060"/>
                </a:solidFill>
                <a:latin typeface="Times New Roman" pitchFamily="18" charset="0"/>
                <a:cs typeface="Times New Roman" pitchFamily="18" charset="0"/>
              </a:rPr>
            </a:br>
            <a:r>
              <a:rPr lang="ru-RU" sz="2800" b="0" dirty="0" smtClean="0">
                <a:solidFill>
                  <a:srgbClr val="002060"/>
                </a:solidFill>
                <a:latin typeface="Times New Roman" pitchFamily="18" charset="0"/>
                <a:cs typeface="Times New Roman" pitchFamily="18" charset="0"/>
              </a:rPr>
              <a:t/>
            </a:r>
            <a:br>
              <a:rPr lang="ru-RU" sz="2800" b="0" dirty="0" smtClean="0">
                <a:solidFill>
                  <a:srgbClr val="002060"/>
                </a:solidFill>
                <a:latin typeface="Times New Roman" pitchFamily="18" charset="0"/>
                <a:cs typeface="Times New Roman" pitchFamily="18" charset="0"/>
              </a:rPr>
            </a:br>
            <a:r>
              <a:rPr lang="az-Cyrl-AZ" sz="3200" dirty="0" smtClean="0">
                <a:solidFill>
                  <a:srgbClr val="C00000"/>
                </a:solidFill>
              </a:rPr>
              <a:t>Тьютерская деятельность </a:t>
            </a:r>
            <a:br>
              <a:rPr lang="az-Cyrl-AZ" sz="3200" dirty="0" smtClean="0">
                <a:solidFill>
                  <a:srgbClr val="C00000"/>
                </a:solidFill>
              </a:rPr>
            </a:br>
            <a:r>
              <a:rPr lang="az-Cyrl-AZ" sz="3200" dirty="0" smtClean="0">
                <a:solidFill>
                  <a:srgbClr val="C00000"/>
                </a:solidFill>
              </a:rPr>
              <a:t> по реализации сингапурской программы “Совершенствование качества преподавания</a:t>
            </a:r>
            <a:br>
              <a:rPr lang="az-Cyrl-AZ" sz="3200" dirty="0" smtClean="0">
                <a:solidFill>
                  <a:srgbClr val="C00000"/>
                </a:solidFill>
              </a:rPr>
            </a:br>
            <a:r>
              <a:rPr lang="az-Cyrl-AZ" sz="3200" dirty="0" smtClean="0">
                <a:solidFill>
                  <a:srgbClr val="C00000"/>
                </a:solidFill>
              </a:rPr>
              <a:t>в Республике Татарстан”</a:t>
            </a:r>
          </a:p>
        </p:txBody>
      </p:sp>
      <p:pic>
        <p:nvPicPr>
          <p:cNvPr id="2052" name="Picture 2" descr="C:\Users\weifang.EDUCAREHQ.000\Desktop\PROJECT OVERVIEW\SQC ISO.png"/>
          <p:cNvPicPr>
            <a:picLocks noChangeAspect="1" noChangeArrowheads="1"/>
          </p:cNvPicPr>
          <p:nvPr/>
        </p:nvPicPr>
        <p:blipFill>
          <a:blip r:embed="rId3" cstate="print"/>
          <a:srcRect/>
          <a:stretch>
            <a:fillRect/>
          </a:stretch>
        </p:blipFill>
        <p:spPr bwMode="auto">
          <a:xfrm>
            <a:off x="3563888" y="5589240"/>
            <a:ext cx="1511300" cy="927100"/>
          </a:xfrm>
          <a:prstGeom prst="rect">
            <a:avLst/>
          </a:prstGeom>
          <a:noFill/>
          <a:ln w="9525">
            <a:noFill/>
            <a:miter lim="800000"/>
            <a:headEnd/>
            <a:tailEnd/>
          </a:ln>
        </p:spPr>
      </p:pic>
      <p:pic>
        <p:nvPicPr>
          <p:cNvPr id="2053" name="Picture 3" descr="C:\Users\weifang.EDUCAREHQ.000\Desktop\PROJECT OVERVIEW\EIC logo.png"/>
          <p:cNvPicPr>
            <a:picLocks noChangeAspect="1" noChangeArrowheads="1"/>
          </p:cNvPicPr>
          <p:nvPr/>
        </p:nvPicPr>
        <p:blipFill>
          <a:blip r:embed="rId4" cstate="print"/>
          <a:srcRect/>
          <a:stretch>
            <a:fillRect/>
          </a:stretch>
        </p:blipFill>
        <p:spPr bwMode="auto">
          <a:xfrm>
            <a:off x="179388" y="5589588"/>
            <a:ext cx="1987550" cy="927100"/>
          </a:xfrm>
          <a:prstGeom prst="rect">
            <a:avLst/>
          </a:prstGeom>
          <a:noFill/>
          <a:ln w="9525">
            <a:noFill/>
            <a:miter lim="800000"/>
            <a:headEnd/>
            <a:tailEnd/>
          </a:ln>
        </p:spPr>
      </p:pic>
      <p:sp>
        <p:nvSpPr>
          <p:cNvPr id="2055" name="TextBox 6"/>
          <p:cNvSpPr txBox="1">
            <a:spLocks noChangeArrowheads="1"/>
          </p:cNvSpPr>
          <p:nvPr/>
        </p:nvSpPr>
        <p:spPr bwMode="auto">
          <a:xfrm>
            <a:off x="1728788" y="4941168"/>
            <a:ext cx="7163692" cy="1015663"/>
          </a:xfrm>
          <a:prstGeom prst="rect">
            <a:avLst/>
          </a:prstGeom>
          <a:noFill/>
          <a:ln w="9525">
            <a:noFill/>
            <a:miter lim="800000"/>
            <a:headEnd/>
            <a:tailEnd/>
          </a:ln>
        </p:spPr>
        <p:txBody>
          <a:bodyPr wrap="square">
            <a:spAutoFit/>
          </a:bodyPr>
          <a:lstStyle/>
          <a:p>
            <a:pPr algn="ctr"/>
            <a:r>
              <a:rPr lang="az-Cyrl-AZ" sz="2000" b="1" dirty="0" smtClean="0">
                <a:solidFill>
                  <a:srgbClr val="002060"/>
                </a:solidFill>
                <a:latin typeface="Georgia" pitchFamily="18" charset="0"/>
              </a:rPr>
              <a:t>Учитель биологии высшей квалификационной работы Махмутова Люция Петровна</a:t>
            </a:r>
          </a:p>
          <a:p>
            <a:pPr algn="ctr"/>
            <a:r>
              <a:rPr lang="az-Cyrl-AZ" sz="2000" b="1" dirty="0" smtClean="0">
                <a:solidFill>
                  <a:srgbClr val="002060"/>
                </a:solidFill>
                <a:latin typeface="Georgia" pitchFamily="18" charset="0"/>
              </a:rPr>
              <a:t>2013-2014 учебный год</a:t>
            </a:r>
            <a:endParaRPr lang="en-US" sz="2000" b="1" dirty="0" smtClean="0">
              <a:solidFill>
                <a:srgbClr val="002060"/>
              </a:solidFill>
              <a:latin typeface="Microsoft PhagsPa"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C:\Users\weifang.EDUCAREHQ.000\Desktop\PROJECT OVERVIEW\Map.png"/>
          <p:cNvPicPr>
            <a:picLocks noChangeAspect="1" noChangeArrowheads="1"/>
          </p:cNvPicPr>
          <p:nvPr/>
        </p:nvPicPr>
        <p:blipFill>
          <a:blip r:embed="rId2" cstate="print">
            <a:lum bright="20000"/>
          </a:blip>
          <a:srcRect/>
          <a:stretch>
            <a:fillRect/>
          </a:stretch>
        </p:blipFill>
        <p:spPr bwMode="auto">
          <a:xfrm>
            <a:off x="0" y="-315416"/>
            <a:ext cx="9144000" cy="6672263"/>
          </a:xfrm>
          <a:prstGeom prst="rect">
            <a:avLst/>
          </a:prstGeom>
          <a:noFill/>
          <a:ln w="9525">
            <a:noFill/>
            <a:miter lim="800000"/>
            <a:headEnd/>
            <a:tailEnd/>
          </a:ln>
        </p:spPr>
      </p:pic>
      <p:sp>
        <p:nvSpPr>
          <p:cNvPr id="2051" name="Title 1"/>
          <p:cNvSpPr>
            <a:spLocks noGrp="1"/>
          </p:cNvSpPr>
          <p:nvPr>
            <p:ph type="title"/>
          </p:nvPr>
        </p:nvSpPr>
        <p:spPr>
          <a:xfrm>
            <a:off x="142875" y="188640"/>
            <a:ext cx="8501063" cy="4320480"/>
          </a:xfrm>
        </p:spPr>
        <p:txBody>
          <a:bodyPr>
            <a:normAutofit/>
          </a:bodyPr>
          <a:lstStyle/>
          <a:p>
            <a:pPr algn="ctr"/>
            <a:r>
              <a:rPr lang="ru-RU" sz="2000" b="0" dirty="0" smtClean="0">
                <a:solidFill>
                  <a:srgbClr val="002060"/>
                </a:solidFill>
                <a:latin typeface="Times New Roman" pitchFamily="18" charset="0"/>
                <a:cs typeface="Times New Roman" pitchFamily="18" charset="0"/>
              </a:rPr>
              <a:t/>
            </a:r>
            <a:br>
              <a:rPr lang="ru-RU" sz="2000" b="0" dirty="0" smtClean="0">
                <a:solidFill>
                  <a:srgbClr val="002060"/>
                </a:solidFill>
                <a:latin typeface="Times New Roman" pitchFamily="18" charset="0"/>
                <a:cs typeface="Times New Roman" pitchFamily="18" charset="0"/>
              </a:rPr>
            </a:br>
            <a:r>
              <a:rPr lang="ru-RU" sz="2800" b="0" dirty="0" smtClean="0">
                <a:solidFill>
                  <a:srgbClr val="002060"/>
                </a:solidFill>
                <a:latin typeface="Times New Roman" pitchFamily="18" charset="0"/>
                <a:cs typeface="Times New Roman" pitchFamily="18" charset="0"/>
              </a:rPr>
              <a:t/>
            </a:r>
            <a:br>
              <a:rPr lang="ru-RU" sz="2800" b="0" dirty="0" smtClean="0">
                <a:solidFill>
                  <a:srgbClr val="002060"/>
                </a:solidFill>
                <a:latin typeface="Times New Roman" pitchFamily="18" charset="0"/>
                <a:cs typeface="Times New Roman" pitchFamily="18" charset="0"/>
              </a:rPr>
            </a:br>
            <a:endParaRPr lang="az-Cyrl-AZ" sz="3200" dirty="0" smtClean="0">
              <a:solidFill>
                <a:srgbClr val="C00000"/>
              </a:solidFill>
            </a:endParaRPr>
          </a:p>
        </p:txBody>
      </p:sp>
      <p:pic>
        <p:nvPicPr>
          <p:cNvPr id="2052" name="Picture 2" descr="C:\Users\weifang.EDUCAREHQ.000\Desktop\PROJECT OVERVIEW\SQC ISO.png"/>
          <p:cNvPicPr>
            <a:picLocks noChangeAspect="1" noChangeArrowheads="1"/>
          </p:cNvPicPr>
          <p:nvPr/>
        </p:nvPicPr>
        <p:blipFill>
          <a:blip r:embed="rId3" cstate="print"/>
          <a:srcRect/>
          <a:stretch>
            <a:fillRect/>
          </a:stretch>
        </p:blipFill>
        <p:spPr bwMode="auto">
          <a:xfrm>
            <a:off x="3563888" y="5589240"/>
            <a:ext cx="1511300" cy="927100"/>
          </a:xfrm>
          <a:prstGeom prst="rect">
            <a:avLst/>
          </a:prstGeom>
          <a:noFill/>
          <a:ln w="9525">
            <a:noFill/>
            <a:miter lim="800000"/>
            <a:headEnd/>
            <a:tailEnd/>
          </a:ln>
        </p:spPr>
      </p:pic>
      <p:pic>
        <p:nvPicPr>
          <p:cNvPr id="2053" name="Picture 3" descr="C:\Users\weifang.EDUCAREHQ.000\Desktop\PROJECT OVERVIEW\EIC logo.png"/>
          <p:cNvPicPr>
            <a:picLocks noChangeAspect="1" noChangeArrowheads="1"/>
          </p:cNvPicPr>
          <p:nvPr/>
        </p:nvPicPr>
        <p:blipFill>
          <a:blip r:embed="rId4" cstate="print"/>
          <a:srcRect/>
          <a:stretch>
            <a:fillRect/>
          </a:stretch>
        </p:blipFill>
        <p:spPr bwMode="auto">
          <a:xfrm>
            <a:off x="179388" y="5589588"/>
            <a:ext cx="1987550" cy="927100"/>
          </a:xfrm>
          <a:prstGeom prst="rect">
            <a:avLst/>
          </a:prstGeom>
          <a:noFill/>
          <a:ln w="9525">
            <a:noFill/>
            <a:miter lim="800000"/>
            <a:headEnd/>
            <a:tailEnd/>
          </a:ln>
        </p:spPr>
      </p:pic>
      <p:sp>
        <p:nvSpPr>
          <p:cNvPr id="7" name="Прямоугольник 6"/>
          <p:cNvSpPr/>
          <p:nvPr/>
        </p:nvSpPr>
        <p:spPr>
          <a:xfrm>
            <a:off x="827584" y="843677"/>
            <a:ext cx="7560840" cy="5262979"/>
          </a:xfrm>
          <a:prstGeom prst="rect">
            <a:avLst/>
          </a:prstGeom>
        </p:spPr>
        <p:txBody>
          <a:bodyPr wrap="square">
            <a:spAutoFit/>
          </a:bodyPr>
          <a:lstStyle/>
          <a:p>
            <a:r>
              <a:rPr lang="ru-RU" sz="2400" b="1" dirty="0" smtClean="0">
                <a:solidFill>
                  <a:schemeClr val="accent2">
                    <a:lumMod val="75000"/>
                  </a:schemeClr>
                </a:solidFill>
                <a:cs typeface="Times New Roman" pitchFamily="18" charset="0"/>
              </a:rPr>
              <a:t>Для того, чтобы наши ученики действительно стали успешными и внесли свой вклад в развитие общества, нам необходимо обучить их навыкам эффективной коммуникации, сотрудничества и работы в команде. Им также необходимо овладеть навыками критического и </a:t>
            </a:r>
            <a:r>
              <a:rPr lang="ru-RU" sz="2400" b="1" dirty="0" err="1" smtClean="0">
                <a:solidFill>
                  <a:schemeClr val="accent2">
                    <a:lumMod val="75000"/>
                  </a:schemeClr>
                </a:solidFill>
                <a:cs typeface="Times New Roman" pitchFamily="18" charset="0"/>
              </a:rPr>
              <a:t>креативного</a:t>
            </a:r>
            <a:r>
              <a:rPr lang="ru-RU" sz="2400" b="1" dirty="0" smtClean="0">
                <a:solidFill>
                  <a:schemeClr val="accent2">
                    <a:lumMod val="75000"/>
                  </a:schemeClr>
                </a:solidFill>
                <a:cs typeface="Times New Roman" pitchFamily="18" charset="0"/>
              </a:rPr>
              <a:t> мышления для генерации новых идей и нахождения решения тех задач, с которыми им придется столкнуться в новом, измененном мире.</a:t>
            </a:r>
          </a:p>
          <a:p>
            <a:r>
              <a:rPr lang="ru-RU" sz="2400" b="1" dirty="0" smtClean="0">
                <a:solidFill>
                  <a:schemeClr val="accent2">
                    <a:lumMod val="75000"/>
                  </a:schemeClr>
                </a:solidFill>
                <a:cs typeface="Times New Roman" pitchFamily="18" charset="0"/>
              </a:rPr>
              <a:t>На все эти вопросы дает ответ «сингапурский метод», внедрить который в образование Татарстана решено на правительственном уровне. </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C:\Users\weifang.EDUCAREHQ.000\Desktop\PROJECT OVERVIEW\Map.png"/>
          <p:cNvPicPr>
            <a:picLocks noChangeAspect="1" noChangeArrowheads="1"/>
          </p:cNvPicPr>
          <p:nvPr/>
        </p:nvPicPr>
        <p:blipFill>
          <a:blip r:embed="rId2" cstate="print">
            <a:lum bright="20000"/>
          </a:blip>
          <a:srcRect/>
          <a:stretch>
            <a:fillRect/>
          </a:stretch>
        </p:blipFill>
        <p:spPr bwMode="auto">
          <a:xfrm>
            <a:off x="0" y="0"/>
            <a:ext cx="9144000" cy="6672263"/>
          </a:xfrm>
          <a:prstGeom prst="rect">
            <a:avLst/>
          </a:prstGeom>
          <a:noFill/>
          <a:ln w="9525">
            <a:noFill/>
            <a:miter lim="800000"/>
            <a:headEnd/>
            <a:tailEnd/>
          </a:ln>
        </p:spPr>
      </p:pic>
      <p:sp>
        <p:nvSpPr>
          <p:cNvPr id="2051" name="Title 1"/>
          <p:cNvSpPr>
            <a:spLocks noGrp="1"/>
          </p:cNvSpPr>
          <p:nvPr>
            <p:ph type="title"/>
          </p:nvPr>
        </p:nvSpPr>
        <p:spPr>
          <a:xfrm>
            <a:off x="1" y="0"/>
            <a:ext cx="9144000" cy="2924944"/>
          </a:xfrm>
        </p:spPr>
        <p:txBody>
          <a:bodyPr>
            <a:normAutofit/>
          </a:bodyPr>
          <a:lstStyle/>
          <a:p>
            <a:pPr algn="ctr"/>
            <a:r>
              <a:rPr lang="ru-RU" sz="2800" u="sng" dirty="0" smtClean="0">
                <a:ln w="18415" cmpd="sng">
                  <a:solidFill>
                    <a:srgbClr val="FFFFFF"/>
                  </a:solidFill>
                  <a:prstDash val="solid"/>
                </a:ln>
                <a:effectLst>
                  <a:outerShdw blurRad="63500" dir="3600000" algn="tl" rotWithShape="0">
                    <a:srgbClr val="000000">
                      <a:alpha val="70000"/>
                    </a:srgbClr>
                  </a:outerShdw>
                </a:effectLst>
              </a:rPr>
              <a:t/>
            </a:r>
            <a:br>
              <a:rPr lang="ru-RU" sz="2800" u="sng" dirty="0" smtClean="0">
                <a:ln w="18415" cmpd="sng">
                  <a:solidFill>
                    <a:srgbClr val="FFFFFF"/>
                  </a:solidFill>
                  <a:prstDash val="solid"/>
                </a:ln>
                <a:effectLst>
                  <a:outerShdw blurRad="63500" dir="3600000" algn="tl" rotWithShape="0">
                    <a:srgbClr val="000000">
                      <a:alpha val="70000"/>
                    </a:srgbClr>
                  </a:outerShdw>
                </a:effectLst>
              </a:rPr>
            </a:br>
            <a:r>
              <a:rPr lang="ru-RU" sz="2800" u="sng" dirty="0" smtClean="0">
                <a:ln w="18415" cmpd="sng">
                  <a:solidFill>
                    <a:srgbClr val="FFFFFF"/>
                  </a:solidFill>
                  <a:prstDash val="solid"/>
                </a:ln>
                <a:effectLst>
                  <a:outerShdw blurRad="63500" dir="3600000" algn="tl" rotWithShape="0">
                    <a:srgbClr val="000000">
                      <a:alpha val="70000"/>
                    </a:srgbClr>
                  </a:outerShdw>
                </a:effectLst>
              </a:rPr>
              <a:t/>
            </a:r>
            <a:br>
              <a:rPr lang="ru-RU" sz="2800" u="sng" dirty="0" smtClean="0">
                <a:ln w="18415" cmpd="sng">
                  <a:solidFill>
                    <a:srgbClr val="FFFFFF"/>
                  </a:solidFill>
                  <a:prstDash val="solid"/>
                </a:ln>
                <a:effectLst>
                  <a:outerShdw blurRad="63500" dir="3600000" algn="tl" rotWithShape="0">
                    <a:srgbClr val="000000">
                      <a:alpha val="70000"/>
                    </a:srgbClr>
                  </a:outerShdw>
                </a:effectLst>
              </a:rPr>
            </a:br>
            <a:r>
              <a:rPr lang="ru-RU" sz="1800" dirty="0" smtClean="0">
                <a:ln w="18415" cmpd="sng">
                  <a:solidFill>
                    <a:srgbClr val="FFFFFF"/>
                  </a:solidFill>
                  <a:prstDash val="solid"/>
                </a:ln>
                <a:effectLst>
                  <a:outerShdw blurRad="63500" dir="3600000" algn="tl" rotWithShape="0">
                    <a:srgbClr val="000000">
                      <a:alpha val="70000"/>
                    </a:srgbClr>
                  </a:outerShdw>
                </a:effectLst>
              </a:rPr>
              <a:t/>
            </a:r>
            <a:br>
              <a:rPr lang="ru-RU" sz="1800" dirty="0" smtClean="0">
                <a:ln w="18415" cmpd="sng">
                  <a:solidFill>
                    <a:srgbClr val="FFFFFF"/>
                  </a:solidFill>
                  <a:prstDash val="solid"/>
                </a:ln>
                <a:effectLst>
                  <a:outerShdw blurRad="63500" dir="3600000" algn="tl" rotWithShape="0">
                    <a:srgbClr val="000000">
                      <a:alpha val="70000"/>
                    </a:srgbClr>
                  </a:outerShdw>
                </a:effectLst>
              </a:rPr>
            </a:br>
            <a:r>
              <a:rPr lang="az-Cyrl-AZ" sz="2800" dirty="0" smtClean="0">
                <a:solidFill>
                  <a:srgbClr val="0000FF"/>
                </a:solidFill>
              </a:rPr>
              <a:t/>
            </a:r>
            <a:br>
              <a:rPr lang="az-Cyrl-AZ" sz="2800" dirty="0" smtClean="0">
                <a:solidFill>
                  <a:srgbClr val="0000FF"/>
                </a:solidFill>
              </a:rPr>
            </a:br>
            <a:endParaRPr lang="az-Cyrl-AZ" sz="2800" dirty="0" smtClean="0">
              <a:solidFill>
                <a:srgbClr val="0000FF"/>
              </a:solidFill>
            </a:endParaRPr>
          </a:p>
        </p:txBody>
      </p:sp>
      <p:pic>
        <p:nvPicPr>
          <p:cNvPr id="2052" name="Picture 2" descr="C:\Users\weifang.EDUCAREHQ.000\Desktop\PROJECT OVERVIEW\SQC ISO.png"/>
          <p:cNvPicPr>
            <a:picLocks noChangeAspect="1" noChangeArrowheads="1"/>
          </p:cNvPicPr>
          <p:nvPr/>
        </p:nvPicPr>
        <p:blipFill>
          <a:blip r:embed="rId3" cstate="print"/>
          <a:srcRect/>
          <a:stretch>
            <a:fillRect/>
          </a:stretch>
        </p:blipFill>
        <p:spPr bwMode="auto">
          <a:xfrm>
            <a:off x="2124075" y="5661025"/>
            <a:ext cx="1511300" cy="927100"/>
          </a:xfrm>
          <a:prstGeom prst="rect">
            <a:avLst/>
          </a:prstGeom>
          <a:noFill/>
          <a:ln w="9525">
            <a:noFill/>
            <a:miter lim="800000"/>
            <a:headEnd/>
            <a:tailEnd/>
          </a:ln>
        </p:spPr>
      </p:pic>
      <p:pic>
        <p:nvPicPr>
          <p:cNvPr id="2053" name="Picture 3" descr="C:\Users\weifang.EDUCAREHQ.000\Desktop\PROJECT OVERVIEW\EIC logo.png"/>
          <p:cNvPicPr>
            <a:picLocks noChangeAspect="1" noChangeArrowheads="1"/>
          </p:cNvPicPr>
          <p:nvPr/>
        </p:nvPicPr>
        <p:blipFill>
          <a:blip r:embed="rId4" cstate="print"/>
          <a:srcRect/>
          <a:stretch>
            <a:fillRect/>
          </a:stretch>
        </p:blipFill>
        <p:spPr bwMode="auto">
          <a:xfrm>
            <a:off x="179388" y="5589588"/>
            <a:ext cx="1987550" cy="927100"/>
          </a:xfrm>
          <a:prstGeom prst="rect">
            <a:avLst/>
          </a:prstGeom>
          <a:noFill/>
          <a:ln w="9525">
            <a:noFill/>
            <a:miter lim="800000"/>
            <a:headEnd/>
            <a:tailEnd/>
          </a:ln>
        </p:spPr>
      </p:pic>
      <p:sp>
        <p:nvSpPr>
          <p:cNvPr id="9" name="Прямоугольник 8"/>
          <p:cNvSpPr/>
          <p:nvPr/>
        </p:nvSpPr>
        <p:spPr>
          <a:xfrm>
            <a:off x="395536" y="0"/>
            <a:ext cx="7992888" cy="5632311"/>
          </a:xfrm>
          <a:prstGeom prst="rect">
            <a:avLst/>
          </a:prstGeom>
        </p:spPr>
        <p:txBody>
          <a:bodyPr wrap="square">
            <a:spAutoFit/>
          </a:bodyPr>
          <a:lstStyle/>
          <a:p>
            <a:r>
              <a:rPr lang="ru-RU" dirty="0" smtClean="0"/>
              <a:t> </a:t>
            </a:r>
          </a:p>
          <a:p>
            <a:endParaRPr lang="ru-RU" sz="2400" b="1" dirty="0" smtClean="0"/>
          </a:p>
          <a:p>
            <a:r>
              <a:rPr lang="ru-RU" sz="2400" b="1" dirty="0" smtClean="0">
                <a:solidFill>
                  <a:srgbClr val="C00000"/>
                </a:solidFill>
              </a:rPr>
              <a:t>Цель проекта:</a:t>
            </a:r>
          </a:p>
          <a:p>
            <a:pPr>
              <a:lnSpc>
                <a:spcPct val="150000"/>
              </a:lnSpc>
            </a:pPr>
            <a:r>
              <a:rPr lang="ru-RU" sz="2000" b="1" dirty="0" smtClean="0">
                <a:solidFill>
                  <a:srgbClr val="7030A0"/>
                </a:solidFill>
              </a:rPr>
              <a:t>Совершенствование качества преподавания, </a:t>
            </a:r>
            <a:r>
              <a:rPr lang="ru-RU" sz="2000" b="1" u="sng" dirty="0" smtClean="0">
                <a:solidFill>
                  <a:srgbClr val="7030A0"/>
                </a:solidFill>
              </a:rPr>
              <a:t> </a:t>
            </a:r>
            <a:r>
              <a:rPr lang="ru-RU" sz="2000" b="1" dirty="0" smtClean="0">
                <a:solidFill>
                  <a:srgbClr val="7030A0"/>
                </a:solidFill>
              </a:rPr>
              <a:t>получение максимально возможного эффективного результата .</a:t>
            </a:r>
            <a:endParaRPr lang="ru-RU" sz="2000" b="1" u="sng" dirty="0" smtClean="0">
              <a:solidFill>
                <a:srgbClr val="7030A0"/>
              </a:solidFill>
            </a:endParaRPr>
          </a:p>
          <a:p>
            <a:endParaRPr lang="ru-RU" b="1" dirty="0" smtClean="0"/>
          </a:p>
          <a:p>
            <a:endParaRPr lang="ru-RU" b="1" dirty="0" smtClean="0"/>
          </a:p>
          <a:p>
            <a:endParaRPr lang="ru-RU" b="1" dirty="0" smtClean="0"/>
          </a:p>
          <a:p>
            <a:endParaRPr lang="ru-RU" b="1" dirty="0" smtClean="0"/>
          </a:p>
          <a:p>
            <a:endParaRPr lang="ru-RU" b="1" dirty="0" smtClean="0"/>
          </a:p>
          <a:p>
            <a:endParaRPr lang="ru-RU" b="1" dirty="0" smtClean="0"/>
          </a:p>
          <a:p>
            <a:endParaRPr lang="ru-RU" b="1" dirty="0" smtClean="0"/>
          </a:p>
          <a:p>
            <a:endParaRPr lang="ru-RU" b="1" dirty="0" smtClean="0"/>
          </a:p>
          <a:p>
            <a:endParaRPr lang="ru-RU" b="1" dirty="0" smtClean="0"/>
          </a:p>
          <a:p>
            <a:endParaRPr lang="ru-RU" b="1" dirty="0" smtClean="0"/>
          </a:p>
          <a:p>
            <a:endParaRPr lang="ru-RU" b="1" u="sng" dirty="0" smtClean="0"/>
          </a:p>
          <a:p>
            <a:endParaRPr lang="ru-RU" b="1" u="sng" dirty="0" smtClean="0"/>
          </a:p>
          <a:p>
            <a:endParaRPr lang="ru-RU" b="1" u="sng" dirty="0" smtClean="0"/>
          </a:p>
        </p:txBody>
      </p:sp>
      <p:sp>
        <p:nvSpPr>
          <p:cNvPr id="10" name="Прямоугольник 9"/>
          <p:cNvSpPr/>
          <p:nvPr/>
        </p:nvSpPr>
        <p:spPr>
          <a:xfrm>
            <a:off x="467544" y="1916832"/>
            <a:ext cx="8676456" cy="3816429"/>
          </a:xfrm>
          <a:prstGeom prst="rect">
            <a:avLst/>
          </a:prstGeom>
        </p:spPr>
        <p:txBody>
          <a:bodyPr wrap="square">
            <a:spAutoFit/>
          </a:bodyPr>
          <a:lstStyle/>
          <a:p>
            <a:endParaRPr lang="ru-RU" b="1" dirty="0" smtClean="0"/>
          </a:p>
          <a:p>
            <a:pPr>
              <a:buFont typeface="Arial" pitchFamily="34" charset="0"/>
              <a:buChar char="•"/>
            </a:pPr>
            <a:r>
              <a:rPr lang="ru-RU" sz="2400" b="1" dirty="0" smtClean="0">
                <a:solidFill>
                  <a:srgbClr val="C00000"/>
                </a:solidFill>
              </a:rPr>
              <a:t>Задачи проекта</a:t>
            </a:r>
          </a:p>
          <a:p>
            <a:pPr>
              <a:buFont typeface="Arial" pitchFamily="34" charset="0"/>
              <a:buChar char="•"/>
            </a:pPr>
            <a:endParaRPr lang="ru-RU" sz="2000" b="1" dirty="0" smtClean="0">
              <a:solidFill>
                <a:srgbClr val="C00000"/>
              </a:solidFill>
            </a:endParaRPr>
          </a:p>
          <a:p>
            <a:pPr>
              <a:buFontTx/>
              <a:buChar char="-"/>
            </a:pPr>
            <a:r>
              <a:rPr lang="ru-RU" b="1" dirty="0" smtClean="0">
                <a:solidFill>
                  <a:srgbClr val="7030A0"/>
                </a:solidFill>
              </a:rPr>
              <a:t>Вызвать интерес учащихся при обучении предмета биология, через </a:t>
            </a:r>
            <a:r>
              <a:rPr lang="ru-RU" b="1" dirty="0" err="1" smtClean="0">
                <a:solidFill>
                  <a:srgbClr val="7030A0"/>
                </a:solidFill>
              </a:rPr>
              <a:t>тьютерскую</a:t>
            </a:r>
            <a:r>
              <a:rPr lang="ru-RU" b="1" dirty="0" smtClean="0">
                <a:solidFill>
                  <a:srgbClr val="7030A0"/>
                </a:solidFill>
              </a:rPr>
              <a:t> деятельность по реализации Сингапурской программы</a:t>
            </a:r>
          </a:p>
          <a:p>
            <a:r>
              <a:rPr lang="ru-RU" b="1" dirty="0" smtClean="0">
                <a:solidFill>
                  <a:srgbClr val="7030A0"/>
                </a:solidFill>
              </a:rPr>
              <a:t>-Научить детей мыслить, работать в команде, высказывать свое мнение, постоянно быть активными</a:t>
            </a:r>
            <a:endParaRPr lang="ru-RU" b="1" u="sng" dirty="0" smtClean="0">
              <a:solidFill>
                <a:srgbClr val="7030A0"/>
              </a:solidFill>
            </a:endParaRPr>
          </a:p>
          <a:p>
            <a:r>
              <a:rPr lang="ru-RU" b="1" dirty="0" smtClean="0">
                <a:solidFill>
                  <a:srgbClr val="7030A0"/>
                </a:solidFill>
              </a:rPr>
              <a:t> -Предоставить ученику множественный выбор образовательных траекторий </a:t>
            </a:r>
            <a:endParaRPr lang="ru-RU" b="1" u="sng" dirty="0" smtClean="0">
              <a:solidFill>
                <a:srgbClr val="7030A0"/>
              </a:solidFill>
            </a:endParaRPr>
          </a:p>
          <a:p>
            <a:r>
              <a:rPr lang="ru-RU" b="1" dirty="0" smtClean="0">
                <a:solidFill>
                  <a:srgbClr val="7030A0"/>
                </a:solidFill>
              </a:rPr>
              <a:t>- Пробудить в детях личную заинтересованность в приобретаемых знаниях, которые могут и должны пригодиться в жизни</a:t>
            </a:r>
          </a:p>
          <a:p>
            <a:r>
              <a:rPr lang="ru-RU" b="1" u="sng" dirty="0" smtClean="0">
                <a:solidFill>
                  <a:srgbClr val="7030A0"/>
                </a:solidFill>
              </a:rPr>
              <a:t> </a:t>
            </a:r>
            <a:r>
              <a:rPr lang="ru-RU" b="1" dirty="0" smtClean="0">
                <a:solidFill>
                  <a:srgbClr val="7030A0"/>
                </a:solidFill>
              </a:rPr>
              <a:t>Дать опыт самоопределения, вырабатывать качества ориентации в мире образования и дальнейшей профессиональной деятельности.</a:t>
            </a:r>
            <a:endParaRPr lang="ru-RU" b="1" u="sng" dirty="0" smtClean="0">
              <a:solidFill>
                <a:srgbClr val="7030A0"/>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71438" y="377825"/>
            <a:ext cx="2338387" cy="5715000"/>
          </a:xfrm>
        </p:spPr>
        <p:txBody>
          <a:bodyPr rtlCol="0"/>
          <a:lstStyle/>
          <a:p>
            <a:pPr eaLnBrk="1" fontAlgn="auto" hangingPunct="1">
              <a:spcAft>
                <a:spcPts val="0"/>
              </a:spcAft>
              <a:defRPr/>
            </a:pPr>
            <a:r>
              <a:rPr lang="ru-RU" sz="4400" dirty="0" smtClean="0">
                <a:solidFill>
                  <a:srgbClr val="C00000"/>
                </a:solidFill>
                <a:latin typeface="Helvetica"/>
                <a:ea typeface="Helvetica"/>
                <a:cs typeface="Helvetica"/>
              </a:rPr>
              <a:t>Семь</a:t>
            </a:r>
            <a:r>
              <a:rPr lang="ru-RU" sz="2400" dirty="0" smtClean="0">
                <a:solidFill>
                  <a:srgbClr val="C00000"/>
                </a:solidFill>
                <a:latin typeface="Helvetica"/>
                <a:ea typeface="Helvetica"/>
                <a:cs typeface="Helvetica"/>
              </a:rPr>
              <a:t> навыков </a:t>
            </a:r>
            <a:r>
              <a:rPr lang="ru-RU" sz="2800" dirty="0" smtClean="0">
                <a:solidFill>
                  <a:srgbClr val="C00000"/>
                </a:solidFill>
                <a:latin typeface="Helvetica"/>
                <a:ea typeface="Helvetica"/>
                <a:cs typeface="Helvetica"/>
              </a:rPr>
              <a:t>выживания</a:t>
            </a:r>
            <a:r>
              <a:rPr lang="ru-RU" sz="2400" dirty="0" smtClean="0">
                <a:solidFill>
                  <a:srgbClr val="C00000"/>
                </a:solidFill>
                <a:latin typeface="Helvetica"/>
                <a:ea typeface="Helvetica"/>
                <a:cs typeface="Helvetica"/>
              </a:rPr>
              <a:t> для современных подростков </a:t>
            </a:r>
            <a:r>
              <a:rPr lang="en-US" sz="2400" dirty="0" smtClean="0">
                <a:effectLst>
                  <a:outerShdw blurRad="38100" dist="38100" dir="2700000" algn="tl">
                    <a:srgbClr val="C0C0C0"/>
                  </a:outerShdw>
                </a:effectLst>
              </a:rPr>
              <a:t/>
            </a:r>
            <a:br>
              <a:rPr lang="en-US" sz="2400" dirty="0" smtClean="0">
                <a:effectLst>
                  <a:outerShdw blurRad="38100" dist="38100" dir="2700000" algn="tl">
                    <a:srgbClr val="C0C0C0"/>
                  </a:outerShdw>
                </a:effectLst>
              </a:rPr>
            </a:br>
            <a:r>
              <a:rPr lang="en-US" sz="1100" dirty="0" smtClean="0">
                <a:effectLst>
                  <a:outerShdw blurRad="38100" dist="38100" dir="2700000" algn="tl">
                    <a:srgbClr val="C0C0C0"/>
                  </a:outerShdw>
                </a:effectLst>
              </a:rPr>
              <a:t>(</a:t>
            </a:r>
            <a:r>
              <a:rPr lang="en-US" sz="1100" u="sng" dirty="0" smtClean="0">
                <a:effectLst>
                  <a:outerShdw blurRad="38100" dist="38100" dir="2700000" algn="tl">
                    <a:srgbClr val="C0C0C0"/>
                  </a:outerShdw>
                </a:effectLst>
              </a:rPr>
              <a:t>Global Achievement Gap</a:t>
            </a:r>
            <a:r>
              <a:rPr lang="en-US" sz="1100" dirty="0" smtClean="0">
                <a:effectLst>
                  <a:outerShdw blurRad="38100" dist="38100" dir="2700000" algn="tl">
                    <a:srgbClr val="C0C0C0"/>
                  </a:outerShdw>
                </a:effectLst>
              </a:rPr>
              <a:t>, 2008 </a:t>
            </a:r>
            <a:br>
              <a:rPr lang="en-US" sz="1100" dirty="0" smtClean="0">
                <a:effectLst>
                  <a:outerShdw blurRad="38100" dist="38100" dir="2700000" algn="tl">
                    <a:srgbClr val="C0C0C0"/>
                  </a:outerShdw>
                </a:effectLst>
              </a:rPr>
            </a:br>
            <a:r>
              <a:rPr lang="en-US" sz="1100" dirty="0" smtClean="0">
                <a:effectLst>
                  <a:outerShdw blurRad="38100" dist="38100" dir="2700000" algn="tl">
                    <a:srgbClr val="C0C0C0"/>
                  </a:outerShdw>
                </a:effectLst>
              </a:rPr>
              <a:t>by Tony Wagner)</a:t>
            </a:r>
          </a:p>
        </p:txBody>
      </p:sp>
      <p:graphicFrame>
        <p:nvGraphicFramePr>
          <p:cNvPr id="7" name="Content Placeholder 8"/>
          <p:cNvGraphicFramePr>
            <a:graphicFrameLocks noGrp="1"/>
          </p:cNvGraphicFramePr>
          <p:nvPr>
            <p:ph idx="1"/>
          </p:nvPr>
        </p:nvGraphicFramePr>
        <p:xfrm>
          <a:off x="2209800" y="692696"/>
          <a:ext cx="6477000" cy="51240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C:\Users\weifang.EDUCAREHQ.000\Desktop\PROJECT OVERVIEW\Map.png"/>
          <p:cNvPicPr>
            <a:picLocks noChangeAspect="1" noChangeArrowheads="1"/>
          </p:cNvPicPr>
          <p:nvPr/>
        </p:nvPicPr>
        <p:blipFill>
          <a:blip r:embed="rId2" cstate="print">
            <a:lum bright="20000"/>
          </a:blip>
          <a:srcRect/>
          <a:stretch>
            <a:fillRect/>
          </a:stretch>
        </p:blipFill>
        <p:spPr bwMode="auto">
          <a:xfrm>
            <a:off x="0" y="0"/>
            <a:ext cx="9144000" cy="6672263"/>
          </a:xfrm>
          <a:prstGeom prst="rect">
            <a:avLst/>
          </a:prstGeom>
          <a:noFill/>
          <a:ln w="9525">
            <a:noFill/>
            <a:miter lim="800000"/>
            <a:headEnd/>
            <a:tailEnd/>
          </a:ln>
        </p:spPr>
      </p:pic>
      <p:sp>
        <p:nvSpPr>
          <p:cNvPr id="2051" name="Title 1"/>
          <p:cNvSpPr>
            <a:spLocks noGrp="1"/>
          </p:cNvSpPr>
          <p:nvPr>
            <p:ph type="title"/>
          </p:nvPr>
        </p:nvSpPr>
        <p:spPr>
          <a:xfrm>
            <a:off x="1" y="620688"/>
            <a:ext cx="9144000" cy="5040560"/>
          </a:xfrm>
        </p:spPr>
        <p:txBody>
          <a:bodyPr>
            <a:normAutofit fontScale="90000"/>
          </a:bodyPr>
          <a:lstStyle/>
          <a:p>
            <a:pPr algn="ctr">
              <a:lnSpc>
                <a:spcPct val="150000"/>
              </a:lnSpc>
            </a:pPr>
            <a:r>
              <a:rPr lang="ru-RU" sz="2800" u="sng" dirty="0" smtClean="0">
                <a:ln w="18415" cmpd="sng">
                  <a:solidFill>
                    <a:srgbClr val="FFFFFF"/>
                  </a:solidFill>
                  <a:prstDash val="solid"/>
                </a:ln>
                <a:effectLst>
                  <a:outerShdw blurRad="63500" dir="3600000" algn="tl" rotWithShape="0">
                    <a:srgbClr val="000000">
                      <a:alpha val="70000"/>
                    </a:srgbClr>
                  </a:outerShdw>
                </a:effectLst>
              </a:rPr>
              <a:t/>
            </a:r>
            <a:br>
              <a:rPr lang="ru-RU" sz="2800" u="sng" dirty="0" smtClean="0">
                <a:ln w="18415" cmpd="sng">
                  <a:solidFill>
                    <a:srgbClr val="FFFFFF"/>
                  </a:solidFill>
                  <a:prstDash val="solid"/>
                </a:ln>
                <a:effectLst>
                  <a:outerShdw blurRad="63500" dir="3600000" algn="tl" rotWithShape="0">
                    <a:srgbClr val="000000">
                      <a:alpha val="70000"/>
                    </a:srgbClr>
                  </a:outerShdw>
                </a:effectLst>
              </a:rPr>
            </a:br>
            <a:r>
              <a:rPr lang="ru-RU" sz="2800" u="sng" dirty="0" smtClean="0">
                <a:ln w="18415" cmpd="sng">
                  <a:solidFill>
                    <a:srgbClr val="FFFFFF"/>
                  </a:solidFill>
                  <a:prstDash val="solid"/>
                </a:ln>
                <a:effectLst>
                  <a:outerShdw blurRad="63500" dir="3600000" algn="tl" rotWithShape="0">
                    <a:srgbClr val="000000">
                      <a:alpha val="70000"/>
                    </a:srgbClr>
                  </a:outerShdw>
                </a:effectLst>
              </a:rPr>
              <a:t/>
            </a:r>
            <a:br>
              <a:rPr lang="ru-RU" sz="2800" u="sng" dirty="0" smtClean="0">
                <a:ln w="18415" cmpd="sng">
                  <a:solidFill>
                    <a:srgbClr val="FFFFFF"/>
                  </a:solidFill>
                  <a:prstDash val="solid"/>
                </a:ln>
                <a:effectLst>
                  <a:outerShdw blurRad="63500" dir="3600000" algn="tl" rotWithShape="0">
                    <a:srgbClr val="000000">
                      <a:alpha val="70000"/>
                    </a:srgbClr>
                  </a:outerShdw>
                </a:effectLst>
              </a:rPr>
            </a:br>
            <a:r>
              <a:rPr lang="ru-RU" sz="1800" dirty="0" smtClean="0">
                <a:ln w="18415" cmpd="sng">
                  <a:solidFill>
                    <a:srgbClr val="FFFFFF"/>
                  </a:solidFill>
                  <a:prstDash val="solid"/>
                </a:ln>
                <a:effectLst>
                  <a:outerShdw blurRad="63500" dir="3600000" algn="tl" rotWithShape="0">
                    <a:srgbClr val="000000">
                      <a:alpha val="70000"/>
                    </a:srgbClr>
                  </a:outerShdw>
                </a:effectLst>
              </a:rPr>
              <a:t/>
            </a:r>
            <a:br>
              <a:rPr lang="ru-RU" sz="1800" dirty="0" smtClean="0">
                <a:ln w="18415" cmpd="sng">
                  <a:solidFill>
                    <a:srgbClr val="FFFFFF"/>
                  </a:solidFill>
                  <a:prstDash val="solid"/>
                </a:ln>
                <a:effectLst>
                  <a:outerShdw blurRad="63500" dir="3600000" algn="tl" rotWithShape="0">
                    <a:srgbClr val="000000">
                      <a:alpha val="70000"/>
                    </a:srgbClr>
                  </a:outerShdw>
                </a:effectLst>
              </a:rPr>
            </a:br>
            <a:r>
              <a:rPr lang="ru-RU" sz="2800" dirty="0" smtClean="0">
                <a:solidFill>
                  <a:schemeClr val="accent2">
                    <a:lumMod val="75000"/>
                  </a:schemeClr>
                </a:solidFill>
              </a:rPr>
              <a:t>Программа состоит из пяти модулей:</a:t>
            </a:r>
            <a:r>
              <a:rPr lang="ru-RU" sz="2800" dirty="0" smtClean="0"/>
              <a:t/>
            </a:r>
            <a:br>
              <a:rPr lang="ru-RU" sz="2800" dirty="0" smtClean="0"/>
            </a:br>
            <a:r>
              <a:rPr lang="ru-RU" sz="2800" dirty="0" smtClean="0"/>
              <a:t/>
            </a:r>
            <a:br>
              <a:rPr lang="ru-RU" sz="2800" dirty="0" smtClean="0"/>
            </a:br>
            <a:r>
              <a:rPr lang="ru-RU" sz="2800" dirty="0" smtClean="0"/>
              <a:t> тенденции развития образования в XXI веке,</a:t>
            </a:r>
            <a:br>
              <a:rPr lang="ru-RU" sz="2800" dirty="0" smtClean="0"/>
            </a:br>
            <a:r>
              <a:rPr lang="ru-RU" sz="2800" dirty="0" smtClean="0"/>
              <a:t> развитие критического мышления у школьников, проблемное обучение, совместное групповое обучение, формирование инновационных педагогических коллективов. </a:t>
            </a:r>
            <a:br>
              <a:rPr lang="ru-RU" sz="2800" dirty="0" smtClean="0"/>
            </a:br>
            <a:endParaRPr lang="az-Cyrl-AZ" sz="2800" dirty="0" smtClean="0">
              <a:solidFill>
                <a:srgbClr val="0000FF"/>
              </a:solidFill>
            </a:endParaRPr>
          </a:p>
        </p:txBody>
      </p:sp>
      <p:pic>
        <p:nvPicPr>
          <p:cNvPr id="2052" name="Picture 2" descr="C:\Users\weifang.EDUCAREHQ.000\Desktop\PROJECT OVERVIEW\SQC ISO.png"/>
          <p:cNvPicPr>
            <a:picLocks noChangeAspect="1" noChangeArrowheads="1"/>
          </p:cNvPicPr>
          <p:nvPr/>
        </p:nvPicPr>
        <p:blipFill>
          <a:blip r:embed="rId3" cstate="print"/>
          <a:srcRect/>
          <a:stretch>
            <a:fillRect/>
          </a:stretch>
        </p:blipFill>
        <p:spPr bwMode="auto">
          <a:xfrm>
            <a:off x="2124075" y="5661025"/>
            <a:ext cx="1511300" cy="927100"/>
          </a:xfrm>
          <a:prstGeom prst="rect">
            <a:avLst/>
          </a:prstGeom>
          <a:noFill/>
          <a:ln w="9525">
            <a:noFill/>
            <a:miter lim="800000"/>
            <a:headEnd/>
            <a:tailEnd/>
          </a:ln>
        </p:spPr>
      </p:pic>
      <p:pic>
        <p:nvPicPr>
          <p:cNvPr id="2053" name="Picture 3" descr="C:\Users\weifang.EDUCAREHQ.000\Desktop\PROJECT OVERVIEW\EIC logo.png"/>
          <p:cNvPicPr>
            <a:picLocks noChangeAspect="1" noChangeArrowheads="1"/>
          </p:cNvPicPr>
          <p:nvPr/>
        </p:nvPicPr>
        <p:blipFill>
          <a:blip r:embed="rId4" cstate="print"/>
          <a:srcRect/>
          <a:stretch>
            <a:fillRect/>
          </a:stretch>
        </p:blipFill>
        <p:spPr bwMode="auto">
          <a:xfrm>
            <a:off x="179388" y="5589588"/>
            <a:ext cx="1987550" cy="927100"/>
          </a:xfrm>
          <a:prstGeom prst="rect">
            <a:avLst/>
          </a:prstGeom>
          <a:noFill/>
          <a:ln w="9525">
            <a:noFill/>
            <a:miter lim="800000"/>
            <a:headEnd/>
            <a:tailEnd/>
          </a:ln>
        </p:spPr>
      </p:pic>
      <p:sp>
        <p:nvSpPr>
          <p:cNvPr id="9" name="Прямоугольник 8"/>
          <p:cNvSpPr/>
          <p:nvPr/>
        </p:nvSpPr>
        <p:spPr>
          <a:xfrm>
            <a:off x="395536" y="0"/>
            <a:ext cx="7992888" cy="2677656"/>
          </a:xfrm>
          <a:prstGeom prst="rect">
            <a:avLst/>
          </a:prstGeom>
        </p:spPr>
        <p:txBody>
          <a:bodyPr wrap="square">
            <a:spAutoFit/>
          </a:bodyPr>
          <a:lstStyle/>
          <a:p>
            <a:r>
              <a:rPr lang="ru-RU" dirty="0" smtClean="0"/>
              <a:t> </a:t>
            </a:r>
          </a:p>
          <a:p>
            <a:endParaRPr lang="ru-RU" sz="2400" b="1" dirty="0" smtClean="0"/>
          </a:p>
          <a:p>
            <a:endParaRPr lang="ru-RU" b="1" dirty="0" smtClean="0"/>
          </a:p>
          <a:p>
            <a:endParaRPr lang="ru-RU" b="1" dirty="0" smtClean="0"/>
          </a:p>
          <a:p>
            <a:endParaRPr lang="ru-RU" b="1" dirty="0" smtClean="0"/>
          </a:p>
          <a:p>
            <a:endParaRPr lang="ru-RU" b="1" dirty="0" smtClean="0"/>
          </a:p>
          <a:p>
            <a:endParaRPr lang="ru-RU" b="1" u="sng" dirty="0" smtClean="0"/>
          </a:p>
          <a:p>
            <a:endParaRPr lang="ru-RU" b="1" u="sng" dirty="0" smtClean="0"/>
          </a:p>
          <a:p>
            <a:endParaRPr lang="ru-RU" b="1" u="sng" dirty="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C:\Users\weifang.EDUCAREHQ.000\Desktop\PROJECT OVERVIEW\Map.png"/>
          <p:cNvPicPr>
            <a:picLocks noChangeAspect="1" noChangeArrowheads="1"/>
          </p:cNvPicPr>
          <p:nvPr/>
        </p:nvPicPr>
        <p:blipFill>
          <a:blip r:embed="rId2" cstate="print">
            <a:lum bright="20000"/>
          </a:blip>
          <a:srcRect/>
          <a:stretch>
            <a:fillRect/>
          </a:stretch>
        </p:blipFill>
        <p:spPr bwMode="auto">
          <a:xfrm>
            <a:off x="0" y="0"/>
            <a:ext cx="9144000" cy="6672263"/>
          </a:xfrm>
          <a:prstGeom prst="rect">
            <a:avLst/>
          </a:prstGeom>
          <a:noFill/>
          <a:ln w="9525">
            <a:noFill/>
            <a:miter lim="800000"/>
            <a:headEnd/>
            <a:tailEnd/>
          </a:ln>
        </p:spPr>
      </p:pic>
      <p:sp>
        <p:nvSpPr>
          <p:cNvPr id="2051" name="Title 1"/>
          <p:cNvSpPr>
            <a:spLocks noGrp="1"/>
          </p:cNvSpPr>
          <p:nvPr>
            <p:ph type="title"/>
          </p:nvPr>
        </p:nvSpPr>
        <p:spPr>
          <a:xfrm>
            <a:off x="1" y="0"/>
            <a:ext cx="9144000" cy="2924944"/>
          </a:xfrm>
        </p:spPr>
        <p:txBody>
          <a:bodyPr>
            <a:normAutofit fontScale="90000"/>
          </a:bodyPr>
          <a:lstStyle/>
          <a:p>
            <a:pPr algn="ctr">
              <a:lnSpc>
                <a:spcPct val="150000"/>
              </a:lnSpc>
            </a:pPr>
            <a:r>
              <a:rPr lang="ru-RU" sz="2800" u="sng" dirty="0" smtClean="0">
                <a:ln w="18415" cmpd="sng">
                  <a:solidFill>
                    <a:srgbClr val="FFFFFF"/>
                  </a:solidFill>
                  <a:prstDash val="solid"/>
                </a:ln>
                <a:effectLst>
                  <a:outerShdw blurRad="63500" dir="3600000" algn="tl" rotWithShape="0">
                    <a:srgbClr val="000000">
                      <a:alpha val="70000"/>
                    </a:srgbClr>
                  </a:outerShdw>
                </a:effectLst>
              </a:rPr>
              <a:t/>
            </a:r>
            <a:br>
              <a:rPr lang="ru-RU" sz="2800" u="sng" dirty="0" smtClean="0">
                <a:ln w="18415" cmpd="sng">
                  <a:solidFill>
                    <a:srgbClr val="FFFFFF"/>
                  </a:solidFill>
                  <a:prstDash val="solid"/>
                </a:ln>
                <a:effectLst>
                  <a:outerShdw blurRad="63500" dir="3600000" algn="tl" rotWithShape="0">
                    <a:srgbClr val="000000">
                      <a:alpha val="70000"/>
                    </a:srgbClr>
                  </a:outerShdw>
                </a:effectLst>
              </a:rPr>
            </a:br>
            <a:r>
              <a:rPr lang="ru-RU" sz="2800" u="sng" dirty="0" smtClean="0">
                <a:ln w="18415" cmpd="sng">
                  <a:solidFill>
                    <a:srgbClr val="FFFFFF"/>
                  </a:solidFill>
                  <a:prstDash val="solid"/>
                </a:ln>
                <a:effectLst>
                  <a:outerShdw blurRad="63500" dir="3600000" algn="tl" rotWithShape="0">
                    <a:srgbClr val="000000">
                      <a:alpha val="70000"/>
                    </a:srgbClr>
                  </a:outerShdw>
                </a:effectLst>
              </a:rPr>
              <a:t/>
            </a:r>
            <a:br>
              <a:rPr lang="ru-RU" sz="2800" u="sng" dirty="0" smtClean="0">
                <a:ln w="18415" cmpd="sng">
                  <a:solidFill>
                    <a:srgbClr val="FFFFFF"/>
                  </a:solidFill>
                  <a:prstDash val="solid"/>
                </a:ln>
                <a:effectLst>
                  <a:outerShdw blurRad="63500" dir="3600000" algn="tl" rotWithShape="0">
                    <a:srgbClr val="000000">
                      <a:alpha val="70000"/>
                    </a:srgbClr>
                  </a:outerShdw>
                </a:effectLst>
              </a:rPr>
            </a:br>
            <a:r>
              <a:rPr lang="ru-RU" sz="1800" dirty="0" smtClean="0">
                <a:ln w="18415" cmpd="sng">
                  <a:solidFill>
                    <a:srgbClr val="FFFFFF"/>
                  </a:solidFill>
                  <a:prstDash val="solid"/>
                </a:ln>
                <a:effectLst>
                  <a:outerShdw blurRad="63500" dir="3600000" algn="tl" rotWithShape="0">
                    <a:srgbClr val="000000">
                      <a:alpha val="70000"/>
                    </a:srgbClr>
                  </a:outerShdw>
                </a:effectLst>
              </a:rPr>
              <a:t/>
            </a:r>
            <a:br>
              <a:rPr lang="ru-RU" sz="1800" dirty="0" smtClean="0">
                <a:ln w="18415" cmpd="sng">
                  <a:solidFill>
                    <a:srgbClr val="FFFFFF"/>
                  </a:solidFill>
                  <a:prstDash val="solid"/>
                </a:ln>
                <a:effectLst>
                  <a:outerShdw blurRad="63500" dir="3600000" algn="tl" rotWithShape="0">
                    <a:srgbClr val="000000">
                      <a:alpha val="70000"/>
                    </a:srgbClr>
                  </a:outerShdw>
                </a:effectLst>
              </a:rPr>
            </a:br>
            <a:r>
              <a:rPr lang="az-Cyrl-AZ" sz="2800" dirty="0" smtClean="0">
                <a:solidFill>
                  <a:srgbClr val="0000FF"/>
                </a:solidFill>
              </a:rPr>
              <a:t/>
            </a:r>
            <a:br>
              <a:rPr lang="az-Cyrl-AZ" sz="2800" dirty="0" smtClean="0">
                <a:solidFill>
                  <a:srgbClr val="0000FF"/>
                </a:solidFill>
              </a:rPr>
            </a:br>
            <a:endParaRPr lang="az-Cyrl-AZ" sz="2800" dirty="0" smtClean="0">
              <a:solidFill>
                <a:srgbClr val="0000FF"/>
              </a:solidFill>
            </a:endParaRPr>
          </a:p>
        </p:txBody>
      </p:sp>
      <p:pic>
        <p:nvPicPr>
          <p:cNvPr id="2052" name="Picture 2" descr="C:\Users\weifang.EDUCAREHQ.000\Desktop\PROJECT OVERVIEW\SQC ISO.png"/>
          <p:cNvPicPr>
            <a:picLocks noChangeAspect="1" noChangeArrowheads="1"/>
          </p:cNvPicPr>
          <p:nvPr/>
        </p:nvPicPr>
        <p:blipFill>
          <a:blip r:embed="rId3" cstate="print"/>
          <a:srcRect/>
          <a:stretch>
            <a:fillRect/>
          </a:stretch>
        </p:blipFill>
        <p:spPr bwMode="auto">
          <a:xfrm>
            <a:off x="2124075" y="5661025"/>
            <a:ext cx="1511300" cy="927100"/>
          </a:xfrm>
          <a:prstGeom prst="rect">
            <a:avLst/>
          </a:prstGeom>
          <a:noFill/>
          <a:ln w="9525">
            <a:noFill/>
            <a:miter lim="800000"/>
            <a:headEnd/>
            <a:tailEnd/>
          </a:ln>
        </p:spPr>
      </p:pic>
      <p:pic>
        <p:nvPicPr>
          <p:cNvPr id="2053" name="Picture 3" descr="C:\Users\weifang.EDUCAREHQ.000\Desktop\PROJECT OVERVIEW\EIC logo.png"/>
          <p:cNvPicPr>
            <a:picLocks noChangeAspect="1" noChangeArrowheads="1"/>
          </p:cNvPicPr>
          <p:nvPr/>
        </p:nvPicPr>
        <p:blipFill>
          <a:blip r:embed="rId4" cstate="print"/>
          <a:srcRect/>
          <a:stretch>
            <a:fillRect/>
          </a:stretch>
        </p:blipFill>
        <p:spPr bwMode="auto">
          <a:xfrm>
            <a:off x="179388" y="5589588"/>
            <a:ext cx="1987550" cy="927100"/>
          </a:xfrm>
          <a:prstGeom prst="rect">
            <a:avLst/>
          </a:prstGeom>
          <a:noFill/>
          <a:ln w="9525">
            <a:noFill/>
            <a:miter lim="800000"/>
            <a:headEnd/>
            <a:tailEnd/>
          </a:ln>
        </p:spPr>
      </p:pic>
      <p:sp>
        <p:nvSpPr>
          <p:cNvPr id="9" name="Прямоугольник 8"/>
          <p:cNvSpPr/>
          <p:nvPr/>
        </p:nvSpPr>
        <p:spPr>
          <a:xfrm>
            <a:off x="395536" y="0"/>
            <a:ext cx="7992888" cy="646331"/>
          </a:xfrm>
          <a:prstGeom prst="rect">
            <a:avLst/>
          </a:prstGeom>
        </p:spPr>
        <p:txBody>
          <a:bodyPr wrap="square">
            <a:spAutoFit/>
          </a:bodyPr>
          <a:lstStyle/>
          <a:p>
            <a:r>
              <a:rPr lang="ru-RU" dirty="0" smtClean="0"/>
              <a:t> </a:t>
            </a:r>
          </a:p>
          <a:p>
            <a:endParaRPr lang="ru-RU" b="1" dirty="0" smtClean="0"/>
          </a:p>
        </p:txBody>
      </p:sp>
      <p:sp>
        <p:nvSpPr>
          <p:cNvPr id="7" name="Прямоугольник 6"/>
          <p:cNvSpPr/>
          <p:nvPr/>
        </p:nvSpPr>
        <p:spPr>
          <a:xfrm>
            <a:off x="323528" y="404664"/>
            <a:ext cx="8568952" cy="830997"/>
          </a:xfrm>
          <a:prstGeom prst="rect">
            <a:avLst/>
          </a:prstGeom>
        </p:spPr>
        <p:txBody>
          <a:bodyPr wrap="square">
            <a:spAutoFit/>
          </a:bodyPr>
          <a:lstStyle/>
          <a:p>
            <a:pPr algn="ctr"/>
            <a:r>
              <a:rPr lang="ru-RU" sz="2400" b="1" dirty="0" smtClean="0">
                <a:solidFill>
                  <a:srgbClr val="C00000"/>
                </a:solidFill>
              </a:rPr>
              <a:t>Реализации проекта "Совершенствование качества преподавания в РТ"</a:t>
            </a:r>
            <a:endParaRPr lang="ru-RU" sz="2400" dirty="0">
              <a:solidFill>
                <a:srgbClr val="C00000"/>
              </a:solidFill>
            </a:endParaRPr>
          </a:p>
        </p:txBody>
      </p:sp>
      <p:sp>
        <p:nvSpPr>
          <p:cNvPr id="8" name="Прямоугольник 7"/>
          <p:cNvSpPr/>
          <p:nvPr/>
        </p:nvSpPr>
        <p:spPr>
          <a:xfrm>
            <a:off x="251520" y="1340768"/>
            <a:ext cx="8568952" cy="4708981"/>
          </a:xfrm>
          <a:prstGeom prst="rect">
            <a:avLst/>
          </a:prstGeom>
        </p:spPr>
        <p:txBody>
          <a:bodyPr wrap="square">
            <a:spAutoFit/>
          </a:bodyPr>
          <a:lstStyle/>
          <a:p>
            <a:pPr>
              <a:lnSpc>
                <a:spcPct val="150000"/>
              </a:lnSpc>
            </a:pPr>
            <a:r>
              <a:rPr lang="ru-RU" sz="2000" b="1" dirty="0" smtClean="0">
                <a:solidFill>
                  <a:srgbClr val="002060"/>
                </a:solidFill>
              </a:rPr>
              <a:t>На основании Приказа МО и науки РТ от 27.09.2013 г.      №2596/13  «О краткосрочных курсах по программе "Профессиональное развитие и методический </a:t>
            </a:r>
            <a:r>
              <a:rPr lang="ru-RU" sz="2000" b="1" dirty="0" err="1" smtClean="0">
                <a:solidFill>
                  <a:srgbClr val="002060"/>
                </a:solidFill>
              </a:rPr>
              <a:t>коучинг</a:t>
            </a:r>
            <a:r>
              <a:rPr lang="ru-RU" sz="2000" b="1" dirty="0" smtClean="0">
                <a:solidFill>
                  <a:srgbClr val="002060"/>
                </a:solidFill>
              </a:rPr>
              <a:t> учителей РТ 2013" и в целях повышения профессиональной компетентности педагогов в рамках реализации проекта "Совершенствование качества преподавания в РТ" совместно с Сингапурской компанией </a:t>
            </a:r>
            <a:r>
              <a:rPr lang="ru-RU" sz="2000" b="1" dirty="0" err="1" smtClean="0">
                <a:solidFill>
                  <a:srgbClr val="002060"/>
                </a:solidFill>
              </a:rPr>
              <a:t>Educare</a:t>
            </a:r>
            <a:r>
              <a:rPr lang="ru-RU" sz="2000" b="1" dirty="0" smtClean="0">
                <a:solidFill>
                  <a:srgbClr val="002060"/>
                </a:solidFill>
              </a:rPr>
              <a:t>  </a:t>
            </a:r>
            <a:r>
              <a:rPr lang="ru-RU" sz="2000" b="1" dirty="0" err="1" smtClean="0">
                <a:solidFill>
                  <a:srgbClr val="002060"/>
                </a:solidFill>
              </a:rPr>
              <a:t>Cooperative</a:t>
            </a:r>
            <a:r>
              <a:rPr lang="ru-RU" sz="2000" b="1" dirty="0" smtClean="0">
                <a:solidFill>
                  <a:srgbClr val="002060"/>
                </a:solidFill>
              </a:rPr>
              <a:t> </a:t>
            </a:r>
            <a:r>
              <a:rPr lang="ru-RU" sz="2000" b="1" dirty="0" err="1" smtClean="0">
                <a:solidFill>
                  <a:srgbClr val="002060"/>
                </a:solidFill>
              </a:rPr>
              <a:t>Limited</a:t>
            </a:r>
            <a:r>
              <a:rPr lang="ru-RU" sz="2000" b="1" dirty="0" smtClean="0">
                <a:solidFill>
                  <a:srgbClr val="002060"/>
                </a:solidFill>
              </a:rPr>
              <a:t>   в  МБОУ </a:t>
            </a:r>
            <a:r>
              <a:rPr lang="ru-RU" sz="2000" b="1" dirty="0" smtClean="0">
                <a:solidFill>
                  <a:srgbClr val="002060"/>
                </a:solidFill>
                <a:latin typeface="Times New Roman" pitchFamily="18" charset="0"/>
                <a:ea typeface="Times New Roman" pitchFamily="18" charset="0"/>
                <a:cs typeface="Times New Roman" pitchFamily="18" charset="0"/>
              </a:rPr>
              <a:t>«Многопрофильный лицей им. А.М.Булатова п.г.т. Кукмор»</a:t>
            </a:r>
            <a:r>
              <a:rPr lang="ru-RU" sz="2000" b="1" dirty="0" smtClean="0">
                <a:solidFill>
                  <a:srgbClr val="002060"/>
                </a:solidFill>
                <a:latin typeface="Times New Roman" pitchFamily="18" charset="0"/>
                <a:cs typeface="Times New Roman" pitchFamily="18" charset="0"/>
              </a:rPr>
              <a:t> </a:t>
            </a:r>
            <a:r>
              <a:rPr lang="ru-RU" sz="2000" b="1" dirty="0" err="1" smtClean="0">
                <a:solidFill>
                  <a:srgbClr val="002060"/>
                </a:solidFill>
                <a:latin typeface="Times New Roman" pitchFamily="18" charset="0"/>
                <a:ea typeface="Times New Roman" pitchFamily="18" charset="0"/>
                <a:cs typeface="Times New Roman" pitchFamily="18" charset="0"/>
              </a:rPr>
              <a:t>Кукморского</a:t>
            </a:r>
            <a:r>
              <a:rPr lang="ru-RU" sz="2000" b="1" dirty="0" smtClean="0">
                <a:solidFill>
                  <a:srgbClr val="002060"/>
                </a:solidFill>
                <a:latin typeface="Times New Roman" pitchFamily="18" charset="0"/>
                <a:ea typeface="Times New Roman" pitchFamily="18" charset="0"/>
                <a:cs typeface="Times New Roman" pitchFamily="18" charset="0"/>
              </a:rPr>
              <a:t> муниципального района</a:t>
            </a:r>
            <a:r>
              <a:rPr lang="ru-RU" sz="2000" b="1" dirty="0" smtClean="0">
                <a:solidFill>
                  <a:srgbClr val="002060"/>
                </a:solidFill>
                <a:latin typeface="Times New Roman" pitchFamily="18" charset="0"/>
                <a:cs typeface="Times New Roman" pitchFamily="18" charset="0"/>
              </a:rPr>
              <a:t> </a:t>
            </a:r>
            <a:r>
              <a:rPr lang="ru-RU" sz="2000" b="1" dirty="0" smtClean="0">
                <a:solidFill>
                  <a:srgbClr val="002060"/>
                </a:solidFill>
                <a:latin typeface="Times New Roman" pitchFamily="18" charset="0"/>
                <a:ea typeface="Times New Roman" pitchFamily="18" charset="0"/>
                <a:cs typeface="Times New Roman" pitchFamily="18" charset="0"/>
              </a:rPr>
              <a:t>РТ 12-13 октября с состоялось              двухдневное обучение.</a:t>
            </a:r>
            <a:endParaRPr lang="ru-RU" sz="2000" b="1"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404665"/>
            <a:ext cx="8352928" cy="5386090"/>
          </a:xfrm>
          <a:prstGeom prst="rect">
            <a:avLst/>
          </a:prstGeom>
        </p:spPr>
        <p:txBody>
          <a:bodyPr wrap="square">
            <a:spAutoFit/>
          </a:bodyPr>
          <a:lstStyle/>
          <a:p>
            <a:pPr algn="ctr"/>
            <a:r>
              <a:rPr lang="ru-RU" sz="2200" b="1" dirty="0" smtClean="0">
                <a:solidFill>
                  <a:srgbClr val="002060"/>
                </a:solidFill>
                <a:latin typeface="Times New Roman" pitchFamily="18" charset="0"/>
                <a:cs typeface="Times New Roman" pitchFamily="18" charset="0"/>
              </a:rPr>
              <a:t>Вот и я свою деятельность по реализации сингапурской программы начала с методического </a:t>
            </a:r>
            <a:r>
              <a:rPr lang="ru-RU" sz="2200" b="1" dirty="0" err="1" smtClean="0">
                <a:solidFill>
                  <a:srgbClr val="002060"/>
                </a:solidFill>
                <a:latin typeface="Times New Roman" pitchFamily="18" charset="0"/>
                <a:cs typeface="Times New Roman" pitchFamily="18" charset="0"/>
              </a:rPr>
              <a:t>коучинга</a:t>
            </a:r>
            <a:r>
              <a:rPr lang="ru-RU" sz="2200" b="1" dirty="0" smtClean="0">
                <a:solidFill>
                  <a:srgbClr val="002060"/>
                </a:solidFill>
                <a:latin typeface="Times New Roman" pitchFamily="18" charset="0"/>
                <a:cs typeface="Times New Roman" pitchFamily="18" charset="0"/>
              </a:rPr>
              <a:t> в рамках реализации проекта  «Совершенствование качества  преподавания в РТ» по теме:</a:t>
            </a:r>
          </a:p>
          <a:p>
            <a:pPr algn="ctr"/>
            <a:r>
              <a:rPr lang="ru-RU" sz="2800" b="1" dirty="0" smtClean="0">
                <a:solidFill>
                  <a:srgbClr val="C00000"/>
                </a:solidFill>
              </a:rPr>
              <a:t>«Преобразование обучения для XXI века”,</a:t>
            </a:r>
          </a:p>
          <a:p>
            <a:pPr algn="ctr"/>
            <a:r>
              <a:rPr lang="ru-RU" sz="2200" b="1" dirty="0" smtClean="0">
                <a:solidFill>
                  <a:schemeClr val="tx2">
                    <a:lumMod val="75000"/>
                  </a:schemeClr>
                </a:solidFill>
              </a:rPr>
              <a:t>который прошел 12-13 октября 2013 года в стенах нашего лицея</a:t>
            </a:r>
          </a:p>
          <a:p>
            <a:pPr algn="ctr"/>
            <a:endParaRPr lang="ru-RU" sz="2800" b="1" dirty="0" smtClean="0">
              <a:solidFill>
                <a:srgbClr val="C00000"/>
              </a:solidFill>
            </a:endParaRPr>
          </a:p>
          <a:p>
            <a:pPr algn="ctr"/>
            <a:endParaRPr lang="ru-RU" sz="2800" b="1" dirty="0" smtClean="0">
              <a:solidFill>
                <a:srgbClr val="C00000"/>
              </a:solidFill>
            </a:endParaRPr>
          </a:p>
          <a:p>
            <a:pPr algn="ctr"/>
            <a:endParaRPr lang="ru-RU" sz="2800" b="1" dirty="0" smtClean="0">
              <a:solidFill>
                <a:srgbClr val="C00000"/>
              </a:solidFill>
            </a:endParaRPr>
          </a:p>
          <a:p>
            <a:pPr algn="ctr"/>
            <a:endParaRPr lang="ru-RU" sz="2800" b="1" dirty="0" smtClean="0">
              <a:solidFill>
                <a:srgbClr val="C00000"/>
              </a:solidFill>
            </a:endParaRPr>
          </a:p>
          <a:p>
            <a:pPr algn="ctr"/>
            <a:endParaRPr lang="ru-RU" sz="2000" dirty="0" smtClean="0">
              <a:solidFill>
                <a:schemeClr val="accent1">
                  <a:lumMod val="50000"/>
                </a:schemeClr>
              </a:solidFill>
              <a:latin typeface="Times New Roman" pitchFamily="18" charset="0"/>
              <a:cs typeface="Times New Roman" pitchFamily="18" charset="0"/>
            </a:endParaRPr>
          </a:p>
          <a:p>
            <a:pPr algn="ctr"/>
            <a:endParaRPr lang="ru-RU" sz="2000" dirty="0" smtClean="0">
              <a:solidFill>
                <a:schemeClr val="accent1">
                  <a:lumMod val="50000"/>
                </a:schemeClr>
              </a:solidFill>
              <a:latin typeface="Times New Roman" pitchFamily="18" charset="0"/>
              <a:cs typeface="Times New Roman" pitchFamily="18" charset="0"/>
            </a:endParaRPr>
          </a:p>
          <a:p>
            <a:pPr algn="ctr"/>
            <a:endParaRPr lang="ru-RU" sz="3200" b="1" dirty="0">
              <a:solidFill>
                <a:srgbClr val="C00000"/>
              </a:solidFill>
            </a:endParaRPr>
          </a:p>
        </p:txBody>
      </p:sp>
      <p:sp>
        <p:nvSpPr>
          <p:cNvPr id="9" name="Прямоугольник 8"/>
          <p:cNvSpPr/>
          <p:nvPr/>
        </p:nvSpPr>
        <p:spPr>
          <a:xfrm>
            <a:off x="611560" y="2420888"/>
            <a:ext cx="8208912" cy="3416320"/>
          </a:xfrm>
          <a:prstGeom prst="rect">
            <a:avLst/>
          </a:prstGeom>
        </p:spPr>
        <p:txBody>
          <a:bodyPr wrap="square">
            <a:spAutoFit/>
          </a:bodyPr>
          <a:lstStyle/>
          <a:p>
            <a:pPr lvl="0" algn="just" fontAlgn="base">
              <a:spcBef>
                <a:spcPct val="0"/>
              </a:spcBef>
              <a:spcAft>
                <a:spcPct val="0"/>
              </a:spcAft>
            </a:pPr>
            <a:endParaRPr lang="ru-RU" sz="2000" b="1" dirty="0" smtClean="0">
              <a:solidFill>
                <a:srgbClr val="800000"/>
              </a:solidFill>
              <a:latin typeface="Calibri" pitchFamily="34" charset="0"/>
              <a:ea typeface="Times New Roman" pitchFamily="18" charset="0"/>
              <a:cs typeface="Times New Roman" pitchFamily="18" charset="0"/>
            </a:endParaRPr>
          </a:p>
          <a:p>
            <a:pPr lvl="0" algn="just" fontAlgn="base">
              <a:spcBef>
                <a:spcPct val="0"/>
              </a:spcBef>
              <a:spcAft>
                <a:spcPct val="0"/>
              </a:spcAft>
            </a:pPr>
            <a:endParaRPr lang="ru-RU" sz="2000" b="1" dirty="0" smtClean="0">
              <a:solidFill>
                <a:srgbClr val="800000"/>
              </a:solidFill>
              <a:latin typeface="Calibri" pitchFamily="34" charset="0"/>
              <a:ea typeface="Times New Roman" pitchFamily="18" charset="0"/>
              <a:cs typeface="Times New Roman" pitchFamily="18" charset="0"/>
            </a:endParaRPr>
          </a:p>
          <a:p>
            <a:pPr lvl="0" algn="just" fontAlgn="base">
              <a:spcBef>
                <a:spcPct val="0"/>
              </a:spcBef>
              <a:spcAft>
                <a:spcPct val="0"/>
              </a:spcAft>
            </a:pPr>
            <a:r>
              <a:rPr lang="ru-RU" sz="2200" b="1" dirty="0" smtClean="0">
                <a:solidFill>
                  <a:srgbClr val="002060"/>
                </a:solidFill>
                <a:ea typeface="Times New Roman" pitchFamily="18" charset="0"/>
                <a:cs typeface="Times New Roman" pitchFamily="18" charset="0"/>
              </a:rPr>
              <a:t>Цель </a:t>
            </a:r>
            <a:r>
              <a:rPr lang="ru-RU" sz="2200" b="1" dirty="0" err="1" smtClean="0">
                <a:solidFill>
                  <a:srgbClr val="002060"/>
                </a:solidFill>
                <a:ea typeface="Times New Roman" pitchFamily="18" charset="0"/>
                <a:cs typeface="Times New Roman" pitchFamily="18" charset="0"/>
              </a:rPr>
              <a:t>Коучинга</a:t>
            </a:r>
            <a:r>
              <a:rPr lang="ru-RU" sz="2200" dirty="0" smtClean="0">
                <a:solidFill>
                  <a:srgbClr val="002060"/>
                </a:solidFill>
                <a:ea typeface="Times New Roman" pitchFamily="18" charset="0"/>
                <a:cs typeface="Times New Roman" pitchFamily="18" charset="0"/>
              </a:rPr>
              <a:t>:  Совершенствование качества преподавания в республике Татарстан</a:t>
            </a:r>
            <a:endParaRPr lang="ru-RU" sz="2200" dirty="0" smtClean="0">
              <a:solidFill>
                <a:srgbClr val="002060"/>
              </a:solidFill>
              <a:cs typeface="Arial" pitchFamily="34" charset="0"/>
            </a:endParaRPr>
          </a:p>
          <a:p>
            <a:pPr lvl="0" algn="just" eaLnBrk="0" fontAlgn="base" hangingPunct="0">
              <a:spcBef>
                <a:spcPct val="0"/>
              </a:spcBef>
              <a:spcAft>
                <a:spcPct val="0"/>
              </a:spcAft>
            </a:pPr>
            <a:r>
              <a:rPr lang="ru-RU" sz="2200" b="1" dirty="0" smtClean="0">
                <a:solidFill>
                  <a:srgbClr val="002060"/>
                </a:solidFill>
                <a:ea typeface="Times New Roman" pitchFamily="18" charset="0"/>
                <a:cs typeface="Times New Roman" pitchFamily="18" charset="0"/>
              </a:rPr>
              <a:t>Задачи </a:t>
            </a:r>
            <a:r>
              <a:rPr lang="ru-RU" sz="2200" b="1" dirty="0" err="1" smtClean="0">
                <a:solidFill>
                  <a:srgbClr val="002060"/>
                </a:solidFill>
                <a:ea typeface="Times New Roman" pitchFamily="18" charset="0"/>
                <a:cs typeface="Times New Roman" pitchFamily="18" charset="0"/>
              </a:rPr>
              <a:t>Коучинга</a:t>
            </a:r>
            <a:r>
              <a:rPr lang="ru-RU" sz="2200" b="1" dirty="0" smtClean="0">
                <a:solidFill>
                  <a:srgbClr val="002060"/>
                </a:solidFill>
                <a:ea typeface="Times New Roman" pitchFamily="18" charset="0"/>
                <a:cs typeface="Times New Roman" pitchFamily="18" charset="0"/>
              </a:rPr>
              <a:t>:</a:t>
            </a:r>
            <a:endParaRPr lang="ru-RU" sz="2200" dirty="0" smtClean="0">
              <a:solidFill>
                <a:srgbClr val="002060"/>
              </a:solidFill>
              <a:cs typeface="Arial" pitchFamily="34" charset="0"/>
            </a:endParaRPr>
          </a:p>
          <a:p>
            <a:pPr lvl="0" algn="just" eaLnBrk="0" fontAlgn="base" hangingPunct="0">
              <a:spcBef>
                <a:spcPct val="0"/>
              </a:spcBef>
              <a:spcAft>
                <a:spcPct val="0"/>
              </a:spcAft>
            </a:pPr>
            <a:r>
              <a:rPr lang="ru-RU" sz="2200" dirty="0" smtClean="0">
                <a:solidFill>
                  <a:srgbClr val="002060"/>
                </a:solidFill>
                <a:ea typeface="Times New Roman" pitchFamily="18" charset="0"/>
                <a:cs typeface="Times New Roman" pitchFamily="18" charset="0"/>
              </a:rPr>
              <a:t>1.    Апробирование сингапурской методики преподавания в процессе реализации программы «Совершенствование качества преподавания в РТ</a:t>
            </a:r>
            <a:r>
              <a:rPr lang="ru-RU" sz="2200" b="1" dirty="0" smtClean="0">
                <a:solidFill>
                  <a:srgbClr val="002060"/>
                </a:solidFill>
                <a:ea typeface="Times New Roman" pitchFamily="18" charset="0"/>
                <a:cs typeface="Times New Roman" pitchFamily="18" charset="0"/>
              </a:rPr>
              <a:t>»</a:t>
            </a:r>
            <a:r>
              <a:rPr lang="ru-RU" sz="2200" dirty="0" smtClean="0">
                <a:solidFill>
                  <a:srgbClr val="002060"/>
                </a:solidFill>
                <a:ea typeface="Times New Roman" pitchFamily="18" charset="0"/>
                <a:cs typeface="Times New Roman" pitchFamily="18" charset="0"/>
              </a:rPr>
              <a:t> по поручению Президента РТ Рустама </a:t>
            </a:r>
            <a:r>
              <a:rPr lang="ru-RU" sz="2200" dirty="0" err="1" smtClean="0">
                <a:solidFill>
                  <a:srgbClr val="002060"/>
                </a:solidFill>
                <a:ea typeface="Times New Roman" pitchFamily="18" charset="0"/>
                <a:cs typeface="Times New Roman" pitchFamily="18" charset="0"/>
              </a:rPr>
              <a:t>Минниханова</a:t>
            </a:r>
            <a:r>
              <a:rPr lang="ru-RU" sz="2200" dirty="0" smtClean="0">
                <a:solidFill>
                  <a:srgbClr val="002060"/>
                </a:solidFill>
                <a:ea typeface="Times New Roman" pitchFamily="18" charset="0"/>
                <a:cs typeface="Times New Roman" pitchFamily="18" charset="0"/>
              </a:rPr>
              <a:t> и в рамках стратегии развития образования РТ в 2013 году.</a:t>
            </a:r>
            <a:endParaRPr lang="ru-RU" sz="2200" dirty="0" smtClean="0">
              <a:solidFill>
                <a:srgbClr val="002060"/>
              </a:solidFill>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404665"/>
            <a:ext cx="8352928" cy="1200329"/>
          </a:xfrm>
          <a:prstGeom prst="rect">
            <a:avLst/>
          </a:prstGeom>
        </p:spPr>
        <p:txBody>
          <a:bodyPr wrap="square">
            <a:spAutoFit/>
          </a:bodyPr>
          <a:lstStyle/>
          <a:p>
            <a:pPr algn="ctr"/>
            <a:endParaRPr lang="ru-RU" sz="2000" dirty="0" smtClean="0">
              <a:solidFill>
                <a:schemeClr val="accent1">
                  <a:lumMod val="50000"/>
                </a:schemeClr>
              </a:solidFill>
              <a:latin typeface="Times New Roman" pitchFamily="18" charset="0"/>
              <a:cs typeface="Times New Roman" pitchFamily="18" charset="0"/>
            </a:endParaRPr>
          </a:p>
          <a:p>
            <a:pPr algn="ctr"/>
            <a:endParaRPr lang="ru-RU" sz="2000" dirty="0" smtClean="0">
              <a:solidFill>
                <a:schemeClr val="accent1">
                  <a:lumMod val="50000"/>
                </a:schemeClr>
              </a:solidFill>
              <a:latin typeface="Times New Roman" pitchFamily="18" charset="0"/>
              <a:cs typeface="Times New Roman" pitchFamily="18" charset="0"/>
            </a:endParaRPr>
          </a:p>
          <a:p>
            <a:pPr algn="ctr"/>
            <a:endParaRPr lang="ru-RU" sz="3200" b="1" dirty="0">
              <a:solidFill>
                <a:srgbClr val="C00000"/>
              </a:solidFill>
            </a:endParaRPr>
          </a:p>
        </p:txBody>
      </p:sp>
      <p:sp>
        <p:nvSpPr>
          <p:cNvPr id="5" name="Прямоугольник 4"/>
          <p:cNvSpPr/>
          <p:nvPr/>
        </p:nvSpPr>
        <p:spPr>
          <a:xfrm>
            <a:off x="2286000" y="3105835"/>
            <a:ext cx="4572000" cy="646331"/>
          </a:xfrm>
          <a:prstGeom prst="rect">
            <a:avLst/>
          </a:prstGeom>
        </p:spPr>
        <p:txBody>
          <a:bodyPr>
            <a:spAutoFit/>
          </a:bodyPr>
          <a:lstStyle/>
          <a:p>
            <a:pPr algn="ctr"/>
            <a:r>
              <a:rPr lang="ru-RU" b="1" dirty="0" smtClean="0">
                <a:solidFill>
                  <a:srgbClr val="C00000"/>
                </a:solidFill>
              </a:rPr>
              <a:t>«Преобразование обучения для XXI века”.</a:t>
            </a:r>
            <a:endParaRPr lang="ru-RU" b="1" dirty="0">
              <a:solidFill>
                <a:srgbClr val="C00000"/>
              </a:solidFill>
            </a:endParaRPr>
          </a:p>
        </p:txBody>
      </p:sp>
      <p:pic>
        <p:nvPicPr>
          <p:cNvPr id="21506" name="Picture 2" descr="I:\махмутова\P1000125.JPG"/>
          <p:cNvPicPr>
            <a:picLocks noChangeAspect="1" noChangeArrowheads="1"/>
          </p:cNvPicPr>
          <p:nvPr/>
        </p:nvPicPr>
        <p:blipFill>
          <a:blip r:embed="rId2" cstate="print"/>
          <a:srcRect/>
          <a:stretch>
            <a:fillRect/>
          </a:stretch>
        </p:blipFill>
        <p:spPr bwMode="auto">
          <a:xfrm>
            <a:off x="323528" y="620688"/>
            <a:ext cx="8640960" cy="6237312"/>
          </a:xfrm>
          <a:prstGeom prst="rect">
            <a:avLst/>
          </a:prstGeom>
          <a:noFill/>
        </p:spPr>
      </p:pic>
      <p:sp>
        <p:nvSpPr>
          <p:cNvPr id="7" name="Прямоугольник 6"/>
          <p:cNvSpPr/>
          <p:nvPr/>
        </p:nvSpPr>
        <p:spPr>
          <a:xfrm>
            <a:off x="539552" y="1340768"/>
            <a:ext cx="8136904" cy="1200329"/>
          </a:xfrm>
          <a:prstGeom prst="rect">
            <a:avLst/>
          </a:prstGeom>
          <a:solidFill>
            <a:schemeClr val="tx2"/>
          </a:solidFill>
        </p:spPr>
        <p:txBody>
          <a:bodyPr wrap="square">
            <a:spAutoFit/>
          </a:bodyPr>
          <a:lstStyle/>
          <a:p>
            <a:r>
              <a:rPr lang="ru-RU" b="1" dirty="0" smtClean="0">
                <a:solidFill>
                  <a:schemeClr val="bg1"/>
                </a:solidFill>
              </a:rPr>
              <a:t>Данный двухдневный  тренинг, направленный на преобразование обучения для XXI века, фокусируется  на развитии  ключевых навыков и компетенций в гармонии с углубленным изучением учебной программы</a:t>
            </a:r>
            <a:endParaRPr lang="ru-RU" dirty="0"/>
          </a:p>
        </p:txBody>
      </p:sp>
      <p:sp>
        <p:nvSpPr>
          <p:cNvPr id="8" name="Прямоугольник 7"/>
          <p:cNvSpPr/>
          <p:nvPr/>
        </p:nvSpPr>
        <p:spPr>
          <a:xfrm>
            <a:off x="971600" y="692697"/>
            <a:ext cx="7488832" cy="523220"/>
          </a:xfrm>
          <a:prstGeom prst="rect">
            <a:avLst/>
          </a:prstGeom>
        </p:spPr>
        <p:txBody>
          <a:bodyPr wrap="square">
            <a:spAutoFit/>
          </a:bodyPr>
          <a:lstStyle/>
          <a:p>
            <a:r>
              <a:rPr lang="ru-RU" sz="2800" b="1" dirty="0" smtClean="0">
                <a:solidFill>
                  <a:srgbClr val="C00000"/>
                </a:solidFill>
              </a:rPr>
              <a:t>«Преобразование обучения для XXI века”</a:t>
            </a:r>
            <a:endParaRPr lang="ru-RU"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74345"/>
            <a:ext cx="8352928" cy="5909310"/>
          </a:xfrm>
          <a:prstGeom prst="rect">
            <a:avLst/>
          </a:prstGeom>
        </p:spPr>
        <p:txBody>
          <a:bodyPr wrap="square">
            <a:spAutoFit/>
          </a:bodyPr>
          <a:lstStyle/>
          <a:p>
            <a:r>
              <a:rPr lang="ru-RU" b="1" dirty="0" smtClean="0">
                <a:solidFill>
                  <a:srgbClr val="002060"/>
                </a:solidFill>
              </a:rPr>
              <a:t>	</a:t>
            </a:r>
            <a:r>
              <a:rPr lang="ru-RU" b="1" dirty="0" smtClean="0">
                <a:solidFill>
                  <a:srgbClr val="0070C0"/>
                </a:solidFill>
              </a:rPr>
              <a:t>Школьный зал был технически оборудован для проведения обучения. Наглядной информацией были оформлены стены аудитории, на удобно расположенных столах были все необходимые материалы для интересной, творческой работы. Работали четко. Смотрели, слушали, работали в парах, работали в командах, сотрудничали, думали,  рассуждали, отвечали на вопрос. Все это проходило с большим интересом,  энтузиазмом и хорошим настроением. </a:t>
            </a:r>
            <a:r>
              <a:rPr lang="ru-RU" b="1" dirty="0" smtClean="0">
                <a:solidFill>
                  <a:srgbClr val="0070C0"/>
                </a:solidFill>
                <a:ea typeface="Calibri" pitchFamily="34" charset="0"/>
                <a:cs typeface="Times New Roman" pitchFamily="18" charset="0"/>
              </a:rPr>
              <a:t>В роли учеников мы  пропустили через себя все образовательные структуры,  такие как КЛОК БАДДИС, ФИНК-РАЙД-РАУНД РОБИН, ЭЙ АР ГАЙД, МИКС-ПЭА-ШЭА, РЕЛЛИ-РОБИН и другие, получили ответы на вопросы, поделились мнениями. </a:t>
            </a:r>
          </a:p>
          <a:p>
            <a:r>
              <a:rPr lang="ru-RU" b="1" dirty="0" smtClean="0">
                <a:solidFill>
                  <a:srgbClr val="0070C0"/>
                </a:solidFill>
                <a:cs typeface="Times New Roman" pitchFamily="18" charset="0"/>
              </a:rPr>
              <a:t>	</a:t>
            </a:r>
            <a:r>
              <a:rPr lang="ru-RU" b="1" dirty="0" smtClean="0">
                <a:solidFill>
                  <a:srgbClr val="0070C0"/>
                </a:solidFill>
              </a:rPr>
              <a:t> Мы поняли, что главная особенность обучающих структур в том, что на уроке с их использованием не удастся отсидеться никому, каждого школьника спросят и каждого оценят. Центром класса будет являться ученик, а не учитель. Активные структуры призваны развивать в учащихся множество личностных качеств, которые должны помочь им во взрослой жизни. Этому способствуют четыре основных принципа: позитивная взаимозависимость, индивидуальная ответственность, равное участие, одновременное взаимодействие.</a:t>
            </a:r>
          </a:p>
          <a:p>
            <a:pPr lvl="0"/>
            <a:endParaRPr lang="ru-RU" dirty="0" smtClean="0">
              <a:latin typeface="Arial" pitchFamily="34" charset="0"/>
              <a:cs typeface="Arial" pitchFamily="34" charset="0"/>
            </a:endParaRPr>
          </a:p>
          <a:p>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323528" y="980728"/>
            <a:ext cx="8496944" cy="547260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C:\Users\weifang.EDUCAREHQ.000\Desktop\PROJECT OVERVIEW\Map.png"/>
          <p:cNvPicPr>
            <a:picLocks noChangeAspect="1" noChangeArrowheads="1"/>
          </p:cNvPicPr>
          <p:nvPr/>
        </p:nvPicPr>
        <p:blipFill>
          <a:blip r:embed="rId2" cstate="print">
            <a:lum bright="20000"/>
          </a:blip>
          <a:srcRect/>
          <a:stretch>
            <a:fillRect/>
          </a:stretch>
        </p:blipFill>
        <p:spPr bwMode="auto">
          <a:xfrm>
            <a:off x="0" y="-315416"/>
            <a:ext cx="9144000" cy="6672263"/>
          </a:xfrm>
          <a:prstGeom prst="rect">
            <a:avLst/>
          </a:prstGeom>
          <a:noFill/>
          <a:ln w="9525">
            <a:noFill/>
            <a:miter lim="800000"/>
            <a:headEnd/>
            <a:tailEnd/>
          </a:ln>
        </p:spPr>
      </p:pic>
      <p:sp>
        <p:nvSpPr>
          <p:cNvPr id="2051" name="Title 1"/>
          <p:cNvSpPr>
            <a:spLocks noGrp="1"/>
          </p:cNvSpPr>
          <p:nvPr>
            <p:ph type="title"/>
          </p:nvPr>
        </p:nvSpPr>
        <p:spPr>
          <a:xfrm>
            <a:off x="142875" y="188640"/>
            <a:ext cx="8501063" cy="4320480"/>
          </a:xfrm>
        </p:spPr>
        <p:txBody>
          <a:bodyPr>
            <a:normAutofit/>
          </a:bodyPr>
          <a:lstStyle/>
          <a:p>
            <a:pPr algn="ctr"/>
            <a:r>
              <a:rPr lang="ru-RU" sz="2000" b="0" dirty="0" smtClean="0">
                <a:solidFill>
                  <a:srgbClr val="002060"/>
                </a:solidFill>
                <a:latin typeface="Times New Roman" pitchFamily="18" charset="0"/>
                <a:cs typeface="Times New Roman" pitchFamily="18" charset="0"/>
              </a:rPr>
              <a:t/>
            </a:r>
            <a:br>
              <a:rPr lang="ru-RU" sz="2000" b="0" dirty="0" smtClean="0">
                <a:solidFill>
                  <a:srgbClr val="002060"/>
                </a:solidFill>
                <a:latin typeface="Times New Roman" pitchFamily="18" charset="0"/>
                <a:cs typeface="Times New Roman" pitchFamily="18" charset="0"/>
              </a:rPr>
            </a:br>
            <a:r>
              <a:rPr lang="ru-RU" sz="2800" b="0" dirty="0" smtClean="0">
                <a:solidFill>
                  <a:srgbClr val="002060"/>
                </a:solidFill>
                <a:latin typeface="Times New Roman" pitchFamily="18" charset="0"/>
                <a:cs typeface="Times New Roman" pitchFamily="18" charset="0"/>
              </a:rPr>
              <a:t/>
            </a:r>
            <a:br>
              <a:rPr lang="ru-RU" sz="2800" b="0" dirty="0" smtClean="0">
                <a:solidFill>
                  <a:srgbClr val="002060"/>
                </a:solidFill>
                <a:latin typeface="Times New Roman" pitchFamily="18" charset="0"/>
                <a:cs typeface="Times New Roman" pitchFamily="18" charset="0"/>
              </a:rPr>
            </a:br>
            <a:endParaRPr lang="az-Cyrl-AZ" sz="3200" dirty="0" smtClean="0">
              <a:solidFill>
                <a:srgbClr val="C00000"/>
              </a:solidFill>
            </a:endParaRPr>
          </a:p>
        </p:txBody>
      </p:sp>
      <p:pic>
        <p:nvPicPr>
          <p:cNvPr id="2052" name="Picture 2" descr="C:\Users\weifang.EDUCAREHQ.000\Desktop\PROJECT OVERVIEW\SQC ISO.png"/>
          <p:cNvPicPr>
            <a:picLocks noChangeAspect="1" noChangeArrowheads="1"/>
          </p:cNvPicPr>
          <p:nvPr/>
        </p:nvPicPr>
        <p:blipFill>
          <a:blip r:embed="rId3" cstate="print"/>
          <a:srcRect/>
          <a:stretch>
            <a:fillRect/>
          </a:stretch>
        </p:blipFill>
        <p:spPr bwMode="auto">
          <a:xfrm>
            <a:off x="3563888" y="5589240"/>
            <a:ext cx="1511300" cy="927100"/>
          </a:xfrm>
          <a:prstGeom prst="rect">
            <a:avLst/>
          </a:prstGeom>
          <a:noFill/>
          <a:ln w="9525">
            <a:noFill/>
            <a:miter lim="800000"/>
            <a:headEnd/>
            <a:tailEnd/>
          </a:ln>
        </p:spPr>
      </p:pic>
      <p:pic>
        <p:nvPicPr>
          <p:cNvPr id="2053" name="Picture 3" descr="C:\Users\weifang.EDUCAREHQ.000\Desktop\PROJECT OVERVIEW\EIC logo.png"/>
          <p:cNvPicPr>
            <a:picLocks noChangeAspect="1" noChangeArrowheads="1"/>
          </p:cNvPicPr>
          <p:nvPr/>
        </p:nvPicPr>
        <p:blipFill>
          <a:blip r:embed="rId4" cstate="print"/>
          <a:srcRect/>
          <a:stretch>
            <a:fillRect/>
          </a:stretch>
        </p:blipFill>
        <p:spPr bwMode="auto">
          <a:xfrm>
            <a:off x="179388" y="5589588"/>
            <a:ext cx="1987550" cy="927100"/>
          </a:xfrm>
          <a:prstGeom prst="rect">
            <a:avLst/>
          </a:prstGeom>
          <a:noFill/>
          <a:ln w="9525">
            <a:noFill/>
            <a:miter lim="800000"/>
            <a:headEnd/>
            <a:tailEnd/>
          </a:ln>
        </p:spPr>
      </p:pic>
      <p:sp>
        <p:nvSpPr>
          <p:cNvPr id="7" name="Прямоугольник 6"/>
          <p:cNvSpPr/>
          <p:nvPr/>
        </p:nvSpPr>
        <p:spPr>
          <a:xfrm>
            <a:off x="539552" y="843677"/>
            <a:ext cx="8280920" cy="4832092"/>
          </a:xfrm>
          <a:prstGeom prst="rect">
            <a:avLst/>
          </a:prstGeom>
        </p:spPr>
        <p:txBody>
          <a:bodyPr wrap="square">
            <a:spAutoFit/>
          </a:bodyPr>
          <a:lstStyle/>
          <a:p>
            <a:r>
              <a:rPr lang="ru-RU" sz="2800" b="1" dirty="0" smtClean="0">
                <a:solidFill>
                  <a:schemeClr val="accent3">
                    <a:lumMod val="50000"/>
                  </a:schemeClr>
                </a:solidFill>
                <a:cs typeface="Times New Roman" pitchFamily="18" charset="0"/>
              </a:rPr>
              <a:t>В 2014 году наша школа вошла</a:t>
            </a:r>
            <a:r>
              <a:rPr lang="ru-RU" sz="2800" b="1" dirty="0" smtClean="0">
                <a:solidFill>
                  <a:schemeClr val="accent3">
                    <a:lumMod val="50000"/>
                  </a:schemeClr>
                </a:solidFill>
              </a:rPr>
              <a:t> в число 100 лучших и стала школой Превосходства, которая в дальнейшем будет реализовывать этот проект и обобщать опыт работы для школ нашего района.</a:t>
            </a:r>
          </a:p>
          <a:p>
            <a:r>
              <a:rPr lang="ru-RU" sz="2800" b="1" dirty="0" smtClean="0">
                <a:solidFill>
                  <a:schemeClr val="accent3">
                    <a:lumMod val="50000"/>
                  </a:schemeClr>
                </a:solidFill>
              </a:rPr>
              <a:t> </a:t>
            </a:r>
            <a:r>
              <a:rPr lang="ru-RU" sz="2800" b="1" dirty="0" smtClean="0">
                <a:solidFill>
                  <a:schemeClr val="accent3">
                    <a:lumMod val="50000"/>
                  </a:schemeClr>
                </a:solidFill>
                <a:cs typeface="Times New Roman" pitchFamily="18" charset="0"/>
              </a:rPr>
              <a:t>3 февраля 2014 года мы прошли второй этап обучения по сингапурской программе. Это был </a:t>
            </a:r>
            <a:r>
              <a:rPr lang="ru-RU" sz="2800" b="1" dirty="0" smtClean="0">
                <a:solidFill>
                  <a:schemeClr val="accent3">
                    <a:lumMod val="50000"/>
                  </a:schemeClr>
                </a:solidFill>
                <a:latin typeface="Times New Roman" pitchFamily="18" charset="0"/>
                <a:cs typeface="Times New Roman" pitchFamily="18" charset="0"/>
              </a:rPr>
              <a:t>методический </a:t>
            </a:r>
            <a:r>
              <a:rPr lang="ru-RU" sz="2800" b="1" dirty="0" err="1" smtClean="0">
                <a:solidFill>
                  <a:schemeClr val="accent3">
                    <a:lumMod val="50000"/>
                  </a:schemeClr>
                </a:solidFill>
                <a:latin typeface="Times New Roman" pitchFamily="18" charset="0"/>
                <a:cs typeface="Times New Roman" pitchFamily="18" charset="0"/>
              </a:rPr>
              <a:t>коучинг</a:t>
            </a:r>
            <a:r>
              <a:rPr lang="ru-RU" sz="2800" b="1" dirty="0" smtClean="0">
                <a:solidFill>
                  <a:schemeClr val="accent3">
                    <a:lumMod val="50000"/>
                  </a:schemeClr>
                </a:solidFill>
                <a:latin typeface="Times New Roman" pitchFamily="18" charset="0"/>
                <a:cs typeface="Times New Roman" pitchFamily="18" charset="0"/>
              </a:rPr>
              <a:t> в рамках реализации проекта  «Совершенствование качества  преподавания в РТ» </a:t>
            </a:r>
          </a:p>
          <a:p>
            <a:endParaRPr lang="ru-RU" sz="2800" b="1" dirty="0" smtClean="0">
              <a:solidFill>
                <a:schemeClr val="accent3">
                  <a:lumMod val="50000"/>
                </a:schemeClr>
              </a:solidFill>
              <a:cs typeface="Times New Roman" pitchFamily="18"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I:\махмутова\P1000133.JPG"/>
          <p:cNvPicPr>
            <a:picLocks noChangeAspect="1" noChangeArrowheads="1"/>
          </p:cNvPicPr>
          <p:nvPr/>
        </p:nvPicPr>
        <p:blipFill>
          <a:blip r:embed="rId2" cstate="print"/>
          <a:srcRect/>
          <a:stretch>
            <a:fillRect/>
          </a:stretch>
        </p:blipFill>
        <p:spPr bwMode="auto">
          <a:xfrm>
            <a:off x="0" y="260648"/>
            <a:ext cx="9144000" cy="7101408"/>
          </a:xfrm>
          <a:prstGeom prst="rect">
            <a:avLst/>
          </a:prstGeom>
          <a:noFill/>
        </p:spPr>
      </p:pic>
      <p:sp>
        <p:nvSpPr>
          <p:cNvPr id="4" name="Прямоугольник 3"/>
          <p:cNvSpPr/>
          <p:nvPr/>
        </p:nvSpPr>
        <p:spPr>
          <a:xfrm>
            <a:off x="683568" y="188641"/>
            <a:ext cx="7632848" cy="6124754"/>
          </a:xfrm>
          <a:prstGeom prst="rect">
            <a:avLst/>
          </a:prstGeom>
        </p:spPr>
        <p:txBody>
          <a:bodyPr wrap="square">
            <a:spAutoFit/>
          </a:bodyPr>
          <a:lstStyle/>
          <a:p>
            <a:pPr algn="ctr"/>
            <a:endParaRPr lang="ru-RU" sz="2400" b="1" dirty="0" smtClean="0">
              <a:solidFill>
                <a:schemeClr val="bg1"/>
              </a:solidFill>
              <a:latin typeface="Times New Roman" pitchFamily="18" charset="0"/>
              <a:cs typeface="Times New Roman" pitchFamily="18" charset="0"/>
            </a:endParaRPr>
          </a:p>
          <a:p>
            <a:pPr algn="ctr"/>
            <a:r>
              <a:rPr lang="ru-RU" sz="2400" b="1" dirty="0" smtClean="0">
                <a:solidFill>
                  <a:srgbClr val="FFFF00"/>
                </a:solidFill>
                <a:latin typeface="Times New Roman" pitchFamily="18" charset="0"/>
                <a:cs typeface="Times New Roman" pitchFamily="18" charset="0"/>
              </a:rPr>
              <a:t>Методический </a:t>
            </a:r>
            <a:r>
              <a:rPr lang="ru-RU" sz="2400" b="1" dirty="0" err="1" smtClean="0">
                <a:solidFill>
                  <a:srgbClr val="FFFF00"/>
                </a:solidFill>
                <a:latin typeface="Times New Roman" pitchFamily="18" charset="0"/>
                <a:cs typeface="Times New Roman" pitchFamily="18" charset="0"/>
              </a:rPr>
              <a:t>коучинг</a:t>
            </a:r>
            <a:r>
              <a:rPr lang="ru-RU" sz="2400" b="1" dirty="0" smtClean="0">
                <a:solidFill>
                  <a:srgbClr val="FFFF00"/>
                </a:solidFill>
                <a:latin typeface="Times New Roman" pitchFamily="18" charset="0"/>
                <a:cs typeface="Times New Roman" pitchFamily="18" charset="0"/>
              </a:rPr>
              <a:t> в рамках реализации проекта  «Совершенствование качества  преподавания в РТ»</a:t>
            </a:r>
          </a:p>
          <a:p>
            <a:pPr algn="ctr"/>
            <a:endParaRPr lang="ru-RU" sz="2400" b="1" dirty="0" smtClean="0">
              <a:solidFill>
                <a:schemeClr val="bg1"/>
              </a:solidFill>
              <a:latin typeface="Times New Roman" pitchFamily="18" charset="0"/>
              <a:cs typeface="Times New Roman" pitchFamily="18" charset="0"/>
            </a:endParaRPr>
          </a:p>
          <a:p>
            <a:pPr algn="ctr"/>
            <a:endParaRPr lang="ru-RU" sz="2400" b="1" dirty="0" smtClean="0">
              <a:solidFill>
                <a:schemeClr val="bg1"/>
              </a:solidFill>
              <a:latin typeface="Times New Roman" pitchFamily="18" charset="0"/>
              <a:cs typeface="Times New Roman" pitchFamily="18" charset="0"/>
            </a:endParaRPr>
          </a:p>
          <a:p>
            <a:pPr algn="ctr"/>
            <a:r>
              <a:rPr lang="ru-RU" sz="2400" b="1" dirty="0" smtClean="0">
                <a:solidFill>
                  <a:schemeClr val="bg1"/>
                </a:solidFill>
                <a:latin typeface="Times New Roman" pitchFamily="18" charset="0"/>
                <a:cs typeface="Times New Roman" pitchFamily="18" charset="0"/>
              </a:rPr>
              <a:t> </a:t>
            </a:r>
            <a:r>
              <a:rPr lang="ru-RU" sz="3600" b="1" dirty="0" smtClean="0">
                <a:solidFill>
                  <a:schemeClr val="bg1"/>
                </a:solidFill>
                <a:latin typeface="Times New Roman" pitchFamily="18" charset="0"/>
                <a:cs typeface="Times New Roman" pitchFamily="18" charset="0"/>
              </a:rPr>
              <a:t>Программа</a:t>
            </a:r>
          </a:p>
          <a:p>
            <a:pPr algn="ctr"/>
            <a:r>
              <a:rPr lang="ru-RU" sz="3600" b="1" dirty="0" smtClean="0">
                <a:solidFill>
                  <a:schemeClr val="bg1"/>
                </a:solidFill>
                <a:latin typeface="Times New Roman" pitchFamily="18" charset="0"/>
                <a:cs typeface="Times New Roman" pitchFamily="18" charset="0"/>
              </a:rPr>
              <a:t> «Школы Превосходства»</a:t>
            </a:r>
          </a:p>
          <a:p>
            <a:pPr algn="ctr"/>
            <a:r>
              <a:rPr lang="ru-RU" sz="3600" b="1" dirty="0" smtClean="0">
                <a:solidFill>
                  <a:schemeClr val="bg1"/>
                </a:solidFill>
                <a:latin typeface="Times New Roman" pitchFamily="18" charset="0"/>
                <a:cs typeface="Times New Roman" pitchFamily="18" charset="0"/>
              </a:rPr>
              <a:t>Направление: Критическое мышление.</a:t>
            </a:r>
            <a:r>
              <a:rPr lang="ru-RU" sz="5400" dirty="0" smtClean="0">
                <a:solidFill>
                  <a:schemeClr val="bg1"/>
                </a:solidFill>
              </a:rPr>
              <a:t> </a:t>
            </a:r>
            <a:r>
              <a:rPr lang="ru-RU" sz="5400" dirty="0" smtClean="0"/>
              <a:t> </a:t>
            </a:r>
          </a:p>
          <a:p>
            <a:pPr algn="ctr"/>
            <a:r>
              <a:rPr lang="ru-RU" sz="5400" dirty="0" smtClean="0"/>
              <a:t> </a:t>
            </a:r>
            <a:endParaRPr lang="ru-RU" sz="2400" b="1" dirty="0" smtClean="0">
              <a:solidFill>
                <a:srgbClr val="C00000"/>
              </a:solidFill>
            </a:endParaRPr>
          </a:p>
          <a:p>
            <a:pPr algn="ctr"/>
            <a:endParaRPr lang="ru-RU" sz="2400" b="1" dirty="0" smtClean="0">
              <a:solidFill>
                <a:srgbClr val="C00000"/>
              </a:solidFill>
            </a:endParaRPr>
          </a:p>
          <a:p>
            <a:pPr algn="ctr"/>
            <a:r>
              <a:rPr lang="ru-RU" sz="3200" b="1" dirty="0" smtClean="0">
                <a:solidFill>
                  <a:srgbClr val="FFFF00"/>
                </a:solidFill>
              </a:rPr>
              <a:t>3 февраля 2014</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C:\Users\weifang.EDUCAREHQ.000\Desktop\PROJECT OVERVIEW\Map.png"/>
          <p:cNvPicPr>
            <a:picLocks noChangeAspect="1" noChangeArrowheads="1"/>
          </p:cNvPicPr>
          <p:nvPr/>
        </p:nvPicPr>
        <p:blipFill>
          <a:blip r:embed="rId2" cstate="print">
            <a:lum bright="20000"/>
          </a:blip>
          <a:srcRect/>
          <a:stretch>
            <a:fillRect/>
          </a:stretch>
        </p:blipFill>
        <p:spPr bwMode="auto">
          <a:xfrm>
            <a:off x="0" y="-315416"/>
            <a:ext cx="9144000" cy="6672263"/>
          </a:xfrm>
          <a:prstGeom prst="rect">
            <a:avLst/>
          </a:prstGeom>
          <a:noFill/>
          <a:ln w="9525">
            <a:noFill/>
            <a:miter lim="800000"/>
            <a:headEnd/>
            <a:tailEnd/>
          </a:ln>
        </p:spPr>
      </p:pic>
      <p:sp>
        <p:nvSpPr>
          <p:cNvPr id="2051" name="Title 1"/>
          <p:cNvSpPr>
            <a:spLocks noGrp="1"/>
          </p:cNvSpPr>
          <p:nvPr>
            <p:ph type="title"/>
          </p:nvPr>
        </p:nvSpPr>
        <p:spPr>
          <a:xfrm>
            <a:off x="142875" y="188640"/>
            <a:ext cx="8501063" cy="4320480"/>
          </a:xfrm>
        </p:spPr>
        <p:txBody>
          <a:bodyPr>
            <a:normAutofit/>
          </a:bodyPr>
          <a:lstStyle/>
          <a:p>
            <a:pPr algn="ctr"/>
            <a:r>
              <a:rPr lang="ru-RU" sz="2000" b="0" dirty="0" smtClean="0">
                <a:solidFill>
                  <a:srgbClr val="002060"/>
                </a:solidFill>
                <a:latin typeface="Times New Roman" pitchFamily="18" charset="0"/>
                <a:cs typeface="Times New Roman" pitchFamily="18" charset="0"/>
              </a:rPr>
              <a:t/>
            </a:r>
            <a:br>
              <a:rPr lang="ru-RU" sz="2000" b="0" dirty="0" smtClean="0">
                <a:solidFill>
                  <a:srgbClr val="002060"/>
                </a:solidFill>
                <a:latin typeface="Times New Roman" pitchFamily="18" charset="0"/>
                <a:cs typeface="Times New Roman" pitchFamily="18" charset="0"/>
              </a:rPr>
            </a:br>
            <a:r>
              <a:rPr lang="ru-RU" sz="2800" b="0" dirty="0" smtClean="0">
                <a:solidFill>
                  <a:srgbClr val="002060"/>
                </a:solidFill>
                <a:latin typeface="Times New Roman" pitchFamily="18" charset="0"/>
                <a:cs typeface="Times New Roman" pitchFamily="18" charset="0"/>
              </a:rPr>
              <a:t/>
            </a:r>
            <a:br>
              <a:rPr lang="ru-RU" sz="2800" b="0" dirty="0" smtClean="0">
                <a:solidFill>
                  <a:srgbClr val="002060"/>
                </a:solidFill>
                <a:latin typeface="Times New Roman" pitchFamily="18" charset="0"/>
                <a:cs typeface="Times New Roman" pitchFamily="18" charset="0"/>
              </a:rPr>
            </a:br>
            <a:endParaRPr lang="az-Cyrl-AZ" sz="3200" dirty="0" smtClean="0">
              <a:solidFill>
                <a:srgbClr val="C00000"/>
              </a:solidFill>
            </a:endParaRPr>
          </a:p>
        </p:txBody>
      </p:sp>
      <p:pic>
        <p:nvPicPr>
          <p:cNvPr id="2052" name="Picture 2" descr="C:\Users\weifang.EDUCAREHQ.000\Desktop\PROJECT OVERVIEW\SQC ISO.png"/>
          <p:cNvPicPr>
            <a:picLocks noChangeAspect="1" noChangeArrowheads="1"/>
          </p:cNvPicPr>
          <p:nvPr/>
        </p:nvPicPr>
        <p:blipFill>
          <a:blip r:embed="rId3" cstate="print"/>
          <a:srcRect/>
          <a:stretch>
            <a:fillRect/>
          </a:stretch>
        </p:blipFill>
        <p:spPr bwMode="auto">
          <a:xfrm>
            <a:off x="3563888" y="5589240"/>
            <a:ext cx="1511300" cy="927100"/>
          </a:xfrm>
          <a:prstGeom prst="rect">
            <a:avLst/>
          </a:prstGeom>
          <a:noFill/>
          <a:ln w="9525">
            <a:noFill/>
            <a:miter lim="800000"/>
            <a:headEnd/>
            <a:tailEnd/>
          </a:ln>
        </p:spPr>
      </p:pic>
      <p:pic>
        <p:nvPicPr>
          <p:cNvPr id="2053" name="Picture 3" descr="C:\Users\weifang.EDUCAREHQ.000\Desktop\PROJECT OVERVIEW\EIC logo.png"/>
          <p:cNvPicPr>
            <a:picLocks noChangeAspect="1" noChangeArrowheads="1"/>
          </p:cNvPicPr>
          <p:nvPr/>
        </p:nvPicPr>
        <p:blipFill>
          <a:blip r:embed="rId4" cstate="print"/>
          <a:srcRect/>
          <a:stretch>
            <a:fillRect/>
          </a:stretch>
        </p:blipFill>
        <p:spPr bwMode="auto">
          <a:xfrm>
            <a:off x="179388" y="5589588"/>
            <a:ext cx="1987550" cy="927100"/>
          </a:xfrm>
          <a:prstGeom prst="rect">
            <a:avLst/>
          </a:prstGeom>
          <a:noFill/>
          <a:ln w="9525">
            <a:noFill/>
            <a:miter lim="800000"/>
            <a:headEnd/>
            <a:tailEnd/>
          </a:ln>
        </p:spPr>
      </p:pic>
      <p:sp>
        <p:nvSpPr>
          <p:cNvPr id="7" name="Прямоугольник 6"/>
          <p:cNvSpPr/>
          <p:nvPr/>
        </p:nvSpPr>
        <p:spPr>
          <a:xfrm>
            <a:off x="827584" y="843677"/>
            <a:ext cx="7560840" cy="3970318"/>
          </a:xfrm>
          <a:prstGeom prst="rect">
            <a:avLst/>
          </a:prstGeom>
        </p:spPr>
        <p:txBody>
          <a:bodyPr wrap="square">
            <a:spAutoFit/>
          </a:bodyPr>
          <a:lstStyle/>
          <a:p>
            <a:pPr algn="ctr"/>
            <a:r>
              <a:rPr lang="ru-RU" sz="2800" b="1" dirty="0" smtClean="0">
                <a:solidFill>
                  <a:schemeClr val="accent2">
                    <a:lumMod val="75000"/>
                  </a:schemeClr>
                </a:solidFill>
              </a:rPr>
              <a:t>Следующий этап реализации проекта</a:t>
            </a:r>
          </a:p>
          <a:p>
            <a:pPr algn="ctr"/>
            <a:r>
              <a:rPr lang="ru-RU" sz="2800" b="1" dirty="0" smtClean="0">
                <a:solidFill>
                  <a:schemeClr val="accent2">
                    <a:lumMod val="75000"/>
                  </a:schemeClr>
                </a:solidFill>
              </a:rPr>
              <a:t> в моей деятельности:</a:t>
            </a:r>
          </a:p>
          <a:p>
            <a:pPr algn="ctr"/>
            <a:endParaRPr lang="ru-RU" sz="2800" dirty="0" smtClean="0"/>
          </a:p>
          <a:p>
            <a:pPr algn="ctr">
              <a:lnSpc>
                <a:spcPct val="150000"/>
              </a:lnSpc>
            </a:pPr>
            <a:r>
              <a:rPr lang="ru-RU" sz="2800" b="1" dirty="0" smtClean="0">
                <a:solidFill>
                  <a:schemeClr val="accent3">
                    <a:lumMod val="50000"/>
                  </a:schemeClr>
                </a:solidFill>
              </a:rPr>
              <a:t>внедрение нового обучающего материала в практику преподавания на уроках биологии, внеурочных мероприятиях и внеклассной работе.</a:t>
            </a:r>
            <a:endParaRPr lang="ru-RU" sz="2800" b="1" dirty="0" smtClean="0">
              <a:solidFill>
                <a:schemeClr val="accent3">
                  <a:lumMod val="50000"/>
                </a:schemeClr>
              </a:solidFill>
              <a:cs typeface="Times New Roman" pitchFamily="18"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C:\Users\weifang.EDUCAREHQ.000\Desktop\PROJECT OVERVIEW\Map.png"/>
          <p:cNvPicPr>
            <a:picLocks noChangeAspect="1" noChangeArrowheads="1"/>
          </p:cNvPicPr>
          <p:nvPr/>
        </p:nvPicPr>
        <p:blipFill>
          <a:blip r:embed="rId3" cstate="print">
            <a:lum bright="20000"/>
          </a:blip>
          <a:srcRect/>
          <a:stretch>
            <a:fillRect/>
          </a:stretch>
        </p:blipFill>
        <p:spPr bwMode="auto">
          <a:xfrm>
            <a:off x="0" y="0"/>
            <a:ext cx="9144000" cy="6672263"/>
          </a:xfrm>
          <a:prstGeom prst="rect">
            <a:avLst/>
          </a:prstGeom>
          <a:noFill/>
          <a:ln w="9525">
            <a:noFill/>
            <a:miter lim="800000"/>
            <a:headEnd/>
            <a:tailEnd/>
          </a:ln>
        </p:spPr>
      </p:pic>
      <p:sp>
        <p:nvSpPr>
          <p:cNvPr id="2051" name="Title 1"/>
          <p:cNvSpPr>
            <a:spLocks noGrp="1"/>
          </p:cNvSpPr>
          <p:nvPr>
            <p:ph type="title"/>
          </p:nvPr>
        </p:nvSpPr>
        <p:spPr>
          <a:xfrm>
            <a:off x="142875" y="188640"/>
            <a:ext cx="8501063" cy="4320480"/>
          </a:xfrm>
        </p:spPr>
        <p:txBody>
          <a:bodyPr>
            <a:normAutofit/>
          </a:bodyPr>
          <a:lstStyle/>
          <a:p>
            <a:pPr algn="ctr"/>
            <a:r>
              <a:rPr lang="ru-RU" sz="2000" b="0" dirty="0" smtClean="0">
                <a:solidFill>
                  <a:srgbClr val="002060"/>
                </a:solidFill>
                <a:latin typeface="Times New Roman" pitchFamily="18" charset="0"/>
                <a:cs typeface="Times New Roman" pitchFamily="18" charset="0"/>
              </a:rPr>
              <a:t/>
            </a:r>
            <a:br>
              <a:rPr lang="ru-RU" sz="2000" b="0" dirty="0" smtClean="0">
                <a:solidFill>
                  <a:srgbClr val="002060"/>
                </a:solidFill>
                <a:latin typeface="Times New Roman" pitchFamily="18" charset="0"/>
                <a:cs typeface="Times New Roman" pitchFamily="18" charset="0"/>
              </a:rPr>
            </a:br>
            <a:r>
              <a:rPr lang="ru-RU" sz="2800" b="0" dirty="0" smtClean="0">
                <a:solidFill>
                  <a:srgbClr val="002060"/>
                </a:solidFill>
                <a:latin typeface="Times New Roman" pitchFamily="18" charset="0"/>
                <a:cs typeface="Times New Roman" pitchFamily="18" charset="0"/>
              </a:rPr>
              <a:t/>
            </a:r>
            <a:br>
              <a:rPr lang="ru-RU" sz="2800" b="0" dirty="0" smtClean="0">
                <a:solidFill>
                  <a:srgbClr val="002060"/>
                </a:solidFill>
                <a:latin typeface="Times New Roman" pitchFamily="18" charset="0"/>
                <a:cs typeface="Times New Roman" pitchFamily="18" charset="0"/>
              </a:rPr>
            </a:br>
            <a:endParaRPr lang="az-Cyrl-AZ" sz="3200" dirty="0" smtClean="0">
              <a:solidFill>
                <a:srgbClr val="C00000"/>
              </a:solidFill>
            </a:endParaRPr>
          </a:p>
        </p:txBody>
      </p:sp>
      <p:pic>
        <p:nvPicPr>
          <p:cNvPr id="2052" name="Picture 2" descr="C:\Users\weifang.EDUCAREHQ.000\Desktop\PROJECT OVERVIEW\SQC ISO.png"/>
          <p:cNvPicPr>
            <a:picLocks noChangeAspect="1" noChangeArrowheads="1"/>
          </p:cNvPicPr>
          <p:nvPr/>
        </p:nvPicPr>
        <p:blipFill>
          <a:blip r:embed="rId4" cstate="print"/>
          <a:srcRect/>
          <a:stretch>
            <a:fillRect/>
          </a:stretch>
        </p:blipFill>
        <p:spPr bwMode="auto">
          <a:xfrm>
            <a:off x="3563888" y="5589240"/>
            <a:ext cx="1511300" cy="927100"/>
          </a:xfrm>
          <a:prstGeom prst="rect">
            <a:avLst/>
          </a:prstGeom>
          <a:noFill/>
          <a:ln w="9525">
            <a:noFill/>
            <a:miter lim="800000"/>
            <a:headEnd/>
            <a:tailEnd/>
          </a:ln>
        </p:spPr>
      </p:pic>
      <p:pic>
        <p:nvPicPr>
          <p:cNvPr id="2053" name="Picture 3" descr="C:\Users\weifang.EDUCAREHQ.000\Desktop\PROJECT OVERVIEW\EIC logo.png"/>
          <p:cNvPicPr>
            <a:picLocks noChangeAspect="1" noChangeArrowheads="1"/>
          </p:cNvPicPr>
          <p:nvPr/>
        </p:nvPicPr>
        <p:blipFill>
          <a:blip r:embed="rId5" cstate="print"/>
          <a:srcRect/>
          <a:stretch>
            <a:fillRect/>
          </a:stretch>
        </p:blipFill>
        <p:spPr bwMode="auto">
          <a:xfrm>
            <a:off x="179388" y="5589588"/>
            <a:ext cx="1987550" cy="927100"/>
          </a:xfrm>
          <a:prstGeom prst="rect">
            <a:avLst/>
          </a:prstGeom>
          <a:noFill/>
          <a:ln w="9525">
            <a:noFill/>
            <a:miter lim="800000"/>
            <a:headEnd/>
            <a:tailEnd/>
          </a:ln>
        </p:spPr>
      </p:pic>
      <p:sp>
        <p:nvSpPr>
          <p:cNvPr id="7" name="Прямоугольник 6"/>
          <p:cNvSpPr/>
          <p:nvPr/>
        </p:nvSpPr>
        <p:spPr>
          <a:xfrm>
            <a:off x="179512" y="0"/>
            <a:ext cx="8784976" cy="8002191"/>
          </a:xfrm>
          <a:prstGeom prst="rect">
            <a:avLst/>
          </a:prstGeom>
        </p:spPr>
        <p:txBody>
          <a:bodyPr wrap="square">
            <a:spAutoFit/>
          </a:bodyPr>
          <a:lstStyle/>
          <a:p>
            <a:pPr algn="ctr"/>
            <a:r>
              <a:rPr lang="ru-RU" sz="2800" b="1" dirty="0" smtClean="0">
                <a:solidFill>
                  <a:schemeClr val="accent3">
                    <a:lumMod val="50000"/>
                  </a:schemeClr>
                </a:solidFill>
                <a:cs typeface="Times New Roman" pitchFamily="18" charset="0"/>
              </a:rPr>
              <a:t>В течении учебного года мною были проведены уроки с применением различных структур в 8-11 классах. </a:t>
            </a:r>
          </a:p>
          <a:p>
            <a:pPr algn="just"/>
            <a:r>
              <a:rPr lang="ru-RU" sz="2000" b="1" dirty="0" smtClean="0">
                <a:solidFill>
                  <a:schemeClr val="accent3">
                    <a:lumMod val="50000"/>
                  </a:schemeClr>
                </a:solidFill>
                <a:cs typeface="Times New Roman" pitchFamily="18" charset="0"/>
              </a:rPr>
              <a:t>Уроки в 8 классе по темам «Опора и движение. Строение и функции опорно-двигательной системы» ,</a:t>
            </a:r>
          </a:p>
          <a:p>
            <a:pPr algn="just"/>
            <a:r>
              <a:rPr lang="ru-RU" sz="2000" b="1" dirty="0" smtClean="0">
                <a:solidFill>
                  <a:schemeClr val="accent3">
                    <a:lumMod val="50000"/>
                  </a:schemeClr>
                </a:solidFill>
                <a:cs typeface="Times New Roman" pitchFamily="18" charset="0"/>
              </a:rPr>
              <a:t>Урок обобщения по теме «Кровеносная и лимфатическая системы» </a:t>
            </a:r>
            <a:r>
              <a:rPr lang="ru-RU" sz="2000" b="1" dirty="0" smtClean="0">
                <a:solidFill>
                  <a:schemeClr val="accent3">
                    <a:lumMod val="50000"/>
                  </a:schemeClr>
                </a:solidFill>
              </a:rPr>
              <a:t>Использованные структуры: ФЭН-ЭН-ПИК, СИГНЕЧЕС, СТЁ ЗЕ КЛАСС, ОЛ РАЙТ РАУНД РОБИН, БИЛЕТИК НА ВЫХОД позволили повторить и обобщить материал в активной форме, задействовать всех без исключения учащихся. Оценивание производилось после проведения структуры "Билетик на выход".</a:t>
            </a:r>
            <a:endParaRPr lang="ru-RU" sz="2000" b="1" dirty="0" smtClean="0">
              <a:solidFill>
                <a:schemeClr val="accent3">
                  <a:lumMod val="50000"/>
                </a:schemeClr>
              </a:solidFill>
              <a:cs typeface="Times New Roman" pitchFamily="18" charset="0"/>
            </a:endParaRPr>
          </a:p>
          <a:p>
            <a:pPr algn="just"/>
            <a:r>
              <a:rPr lang="ru-RU" sz="2000" b="1" dirty="0" smtClean="0">
                <a:solidFill>
                  <a:schemeClr val="accent3">
                    <a:lumMod val="50000"/>
                  </a:schemeClr>
                </a:solidFill>
                <a:cs typeface="Times New Roman" pitchFamily="18" charset="0"/>
              </a:rPr>
              <a:t> Практическая работа «Особенности скелета человека, связанные с </a:t>
            </a:r>
            <a:r>
              <a:rPr lang="ru-RU" sz="2000" b="1" dirty="0" err="1" smtClean="0">
                <a:solidFill>
                  <a:schemeClr val="accent3">
                    <a:lumMod val="50000"/>
                  </a:schemeClr>
                </a:solidFill>
                <a:cs typeface="Times New Roman" pitchFamily="18" charset="0"/>
              </a:rPr>
              <a:t>прямохождением</a:t>
            </a:r>
            <a:r>
              <a:rPr lang="ru-RU" sz="2000" b="1" dirty="0" smtClean="0">
                <a:solidFill>
                  <a:schemeClr val="accent3">
                    <a:lumMod val="50000"/>
                  </a:schemeClr>
                </a:solidFill>
                <a:cs typeface="Times New Roman" pitchFamily="18" charset="0"/>
              </a:rPr>
              <a:t> и трудовой деятельностью»;</a:t>
            </a:r>
          </a:p>
          <a:p>
            <a:pPr algn="just"/>
            <a:r>
              <a:rPr lang="ru-RU" sz="2000" b="1" dirty="0" smtClean="0">
                <a:solidFill>
                  <a:schemeClr val="accent3">
                    <a:lumMod val="50000"/>
                  </a:schemeClr>
                </a:solidFill>
                <a:cs typeface="Times New Roman" pitchFamily="18" charset="0"/>
              </a:rPr>
              <a:t>Урок в 10 классе по теме «Генетика пола. Наследование, сцепленное с полом»</a:t>
            </a:r>
          </a:p>
          <a:p>
            <a:pPr algn="just"/>
            <a:r>
              <a:rPr lang="ru-RU" sz="2000" b="1" dirty="0" smtClean="0">
                <a:solidFill>
                  <a:schemeClr val="accent3">
                    <a:lumMod val="50000"/>
                  </a:schemeClr>
                </a:solidFill>
                <a:cs typeface="Times New Roman" pitchFamily="18" charset="0"/>
              </a:rPr>
              <a:t> Уроки в 11 классе по темам «Приспособленность организмов к среде обитания», «Экологические проблемы </a:t>
            </a:r>
            <a:r>
              <a:rPr lang="ru-RU" sz="2000" b="1" dirty="0" err="1" smtClean="0">
                <a:solidFill>
                  <a:schemeClr val="accent3">
                    <a:lumMod val="50000"/>
                  </a:schemeClr>
                </a:solidFill>
                <a:cs typeface="Times New Roman" pitchFamily="18" charset="0"/>
              </a:rPr>
              <a:t>Кукморского</a:t>
            </a:r>
            <a:r>
              <a:rPr lang="ru-RU" sz="2000" b="1" dirty="0" smtClean="0">
                <a:solidFill>
                  <a:schemeClr val="accent3">
                    <a:lumMod val="50000"/>
                  </a:schemeClr>
                </a:solidFill>
                <a:cs typeface="Times New Roman" pitchFamily="18" charset="0"/>
              </a:rPr>
              <a:t> района и пути их </a:t>
            </a:r>
            <a:r>
              <a:rPr lang="ru-RU" sz="2000" b="1" dirty="0" err="1" smtClean="0">
                <a:solidFill>
                  <a:schemeClr val="accent3">
                    <a:lumMod val="50000"/>
                  </a:schemeClr>
                </a:solidFill>
                <a:cs typeface="Times New Roman" pitchFamily="18" charset="0"/>
              </a:rPr>
              <a:t>решени</a:t>
            </a:r>
            <a:r>
              <a:rPr lang="ru-RU" sz="2000" b="1" dirty="0" smtClean="0">
                <a:solidFill>
                  <a:schemeClr val="accent3">
                    <a:lumMod val="50000"/>
                  </a:schemeClr>
                </a:solidFill>
                <a:cs typeface="Times New Roman" pitchFamily="18" charset="0"/>
              </a:rPr>
              <a:t>»</a:t>
            </a:r>
          </a:p>
          <a:p>
            <a:pPr algn="just"/>
            <a:r>
              <a:rPr lang="ru-RU" sz="2000" b="1" dirty="0" smtClean="0">
                <a:solidFill>
                  <a:schemeClr val="accent3">
                    <a:lumMod val="50000"/>
                  </a:schemeClr>
                </a:solidFill>
                <a:cs typeface="Times New Roman" pitchFamily="18" charset="0"/>
              </a:rPr>
              <a:t> В 9 классе на курсах по выбору «Понятие СПИД,ВИЧ, причины и пути заражения. Меры профилактики»</a:t>
            </a:r>
          </a:p>
          <a:p>
            <a:pPr algn="just"/>
            <a:endParaRPr lang="ru-RU" b="1" dirty="0" smtClean="0">
              <a:solidFill>
                <a:schemeClr val="accent3">
                  <a:lumMod val="50000"/>
                </a:schemeClr>
              </a:solidFill>
              <a:cs typeface="Times New Roman" pitchFamily="18" charset="0"/>
            </a:endParaRPr>
          </a:p>
          <a:p>
            <a:pPr algn="just"/>
            <a:endParaRPr lang="ru-RU" b="1" dirty="0" smtClean="0">
              <a:solidFill>
                <a:schemeClr val="accent3">
                  <a:lumMod val="50000"/>
                </a:schemeClr>
              </a:solidFill>
              <a:cs typeface="Times New Roman" pitchFamily="18" charset="0"/>
            </a:endParaRPr>
          </a:p>
          <a:p>
            <a:pPr algn="just"/>
            <a:endParaRPr lang="ru-RU" b="1" dirty="0" smtClean="0">
              <a:solidFill>
                <a:schemeClr val="accent3">
                  <a:lumMod val="50000"/>
                </a:schemeClr>
              </a:solidFill>
              <a:cs typeface="Times New Roman" pitchFamily="18" charset="0"/>
            </a:endParaRPr>
          </a:p>
          <a:p>
            <a:pPr algn="just"/>
            <a:endParaRPr lang="ru-RU" b="1" dirty="0" smtClean="0">
              <a:solidFill>
                <a:schemeClr val="accent3">
                  <a:lumMod val="50000"/>
                </a:schemeClr>
              </a:solidFill>
              <a:cs typeface="Times New Roman" pitchFamily="18" charset="0"/>
            </a:endParaRPr>
          </a:p>
          <a:p>
            <a:pPr algn="just"/>
            <a:endParaRPr lang="ru-RU" b="1" dirty="0" smtClean="0">
              <a:solidFill>
                <a:schemeClr val="accent3">
                  <a:lumMod val="50000"/>
                </a:schemeClr>
              </a:solidFill>
              <a:cs typeface="Times New Roman" pitchFamily="18"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26" name="Picture 2" descr="I:\Кл.рук--конкурс 19.03.14\DSC_0434.JPG"/>
          <p:cNvPicPr>
            <a:picLocks noGrp="1" noChangeAspect="1" noChangeArrowheads="1"/>
          </p:cNvPicPr>
          <p:nvPr>
            <p:ph idx="1"/>
          </p:nvPr>
        </p:nvPicPr>
        <p:blipFill>
          <a:blip r:embed="rId2" cstate="print"/>
          <a:srcRect/>
          <a:stretch>
            <a:fillRect/>
          </a:stretch>
        </p:blipFill>
        <p:spPr bwMode="auto">
          <a:xfrm>
            <a:off x="457200" y="675038"/>
            <a:ext cx="8229600" cy="5450774"/>
          </a:xfrm>
          <a:prstGeom prst="rect">
            <a:avLst/>
          </a:prstGeom>
          <a:noFill/>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4" name="Picture 2" descr="I:\Кл.рук--конкурс 19.03.14\DSC_0425.JPG"/>
          <p:cNvPicPr>
            <a:picLocks noGrp="1" noChangeAspect="1" noChangeArrowheads="1"/>
          </p:cNvPicPr>
          <p:nvPr>
            <p:ph idx="1"/>
          </p:nvPr>
        </p:nvPicPr>
        <p:blipFill>
          <a:blip r:embed="rId2" cstate="print"/>
          <a:srcRect/>
          <a:stretch>
            <a:fillRect/>
          </a:stretch>
        </p:blipFill>
        <p:spPr bwMode="auto">
          <a:xfrm>
            <a:off x="457200" y="675038"/>
            <a:ext cx="8229600" cy="5450774"/>
          </a:xfrm>
          <a:prstGeom prst="rect">
            <a:avLst/>
          </a:prstGeom>
          <a:noFill/>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C:\Users\weifang.EDUCAREHQ.000\Desktop\PROJECT OVERVIEW\Map.png"/>
          <p:cNvPicPr>
            <a:picLocks noChangeAspect="1" noChangeArrowheads="1"/>
          </p:cNvPicPr>
          <p:nvPr/>
        </p:nvPicPr>
        <p:blipFill>
          <a:blip r:embed="rId2" cstate="print">
            <a:lum bright="20000"/>
          </a:blip>
          <a:srcRect/>
          <a:stretch>
            <a:fillRect/>
          </a:stretch>
        </p:blipFill>
        <p:spPr bwMode="auto">
          <a:xfrm>
            <a:off x="0" y="-675456"/>
            <a:ext cx="9144000" cy="6672263"/>
          </a:xfrm>
          <a:prstGeom prst="rect">
            <a:avLst/>
          </a:prstGeom>
          <a:noFill/>
          <a:ln w="9525">
            <a:noFill/>
            <a:miter lim="800000"/>
            <a:headEnd/>
            <a:tailEnd/>
          </a:ln>
        </p:spPr>
      </p:pic>
      <p:sp>
        <p:nvSpPr>
          <p:cNvPr id="2051" name="Title 1"/>
          <p:cNvSpPr>
            <a:spLocks noGrp="1"/>
          </p:cNvSpPr>
          <p:nvPr>
            <p:ph type="title"/>
          </p:nvPr>
        </p:nvSpPr>
        <p:spPr>
          <a:xfrm>
            <a:off x="142875" y="764704"/>
            <a:ext cx="8501063" cy="4248472"/>
          </a:xfrm>
        </p:spPr>
        <p:txBody>
          <a:bodyPr>
            <a:normAutofit/>
          </a:bodyPr>
          <a:lstStyle/>
          <a:p>
            <a:pPr algn="ctr"/>
            <a:r>
              <a:rPr lang="ru-RU" sz="1800" dirty="0" smtClean="0">
                <a:solidFill>
                  <a:schemeClr val="accent3">
                    <a:lumMod val="50000"/>
                  </a:schemeClr>
                </a:solidFill>
                <a:cs typeface="Times New Roman" pitchFamily="18" charset="0"/>
              </a:rPr>
              <a:t/>
            </a:r>
            <a:br>
              <a:rPr lang="ru-RU" sz="1800" dirty="0" smtClean="0">
                <a:solidFill>
                  <a:schemeClr val="accent3">
                    <a:lumMod val="50000"/>
                  </a:schemeClr>
                </a:solidFill>
                <a:cs typeface="Times New Roman" pitchFamily="18" charset="0"/>
              </a:rPr>
            </a:br>
            <a:r>
              <a:rPr lang="ru-RU" sz="1800" dirty="0" smtClean="0">
                <a:solidFill>
                  <a:schemeClr val="accent3">
                    <a:lumMod val="50000"/>
                  </a:schemeClr>
                </a:solidFill>
                <a:cs typeface="Times New Roman" pitchFamily="18" charset="0"/>
              </a:rPr>
              <a:t/>
            </a:r>
            <a:br>
              <a:rPr lang="ru-RU" sz="1800" dirty="0" smtClean="0">
                <a:solidFill>
                  <a:schemeClr val="accent3">
                    <a:lumMod val="50000"/>
                  </a:schemeClr>
                </a:solidFill>
                <a:cs typeface="Times New Roman" pitchFamily="18" charset="0"/>
              </a:rPr>
            </a:br>
            <a:endParaRPr lang="az-Cyrl-AZ" sz="2000" dirty="0" smtClean="0">
              <a:solidFill>
                <a:schemeClr val="accent2">
                  <a:lumMod val="75000"/>
                </a:schemeClr>
              </a:solidFill>
            </a:endParaRPr>
          </a:p>
        </p:txBody>
      </p:sp>
      <p:pic>
        <p:nvPicPr>
          <p:cNvPr id="2052" name="Picture 2" descr="C:\Users\weifang.EDUCAREHQ.000\Desktop\PROJECT OVERVIEW\SQC ISO.png"/>
          <p:cNvPicPr>
            <a:picLocks noChangeAspect="1" noChangeArrowheads="1"/>
          </p:cNvPicPr>
          <p:nvPr/>
        </p:nvPicPr>
        <p:blipFill>
          <a:blip r:embed="rId3" cstate="print"/>
          <a:srcRect/>
          <a:stretch>
            <a:fillRect/>
          </a:stretch>
        </p:blipFill>
        <p:spPr bwMode="auto">
          <a:xfrm>
            <a:off x="3563888" y="5589240"/>
            <a:ext cx="1511300" cy="927100"/>
          </a:xfrm>
          <a:prstGeom prst="rect">
            <a:avLst/>
          </a:prstGeom>
          <a:noFill/>
          <a:ln w="9525">
            <a:noFill/>
            <a:miter lim="800000"/>
            <a:headEnd/>
            <a:tailEnd/>
          </a:ln>
        </p:spPr>
      </p:pic>
      <p:pic>
        <p:nvPicPr>
          <p:cNvPr id="2053" name="Picture 3" descr="C:\Users\weifang.EDUCAREHQ.000\Desktop\PROJECT OVERVIEW\EIC logo.png"/>
          <p:cNvPicPr>
            <a:picLocks noChangeAspect="1" noChangeArrowheads="1"/>
          </p:cNvPicPr>
          <p:nvPr/>
        </p:nvPicPr>
        <p:blipFill>
          <a:blip r:embed="rId4" cstate="print"/>
          <a:srcRect/>
          <a:stretch>
            <a:fillRect/>
          </a:stretch>
        </p:blipFill>
        <p:spPr bwMode="auto">
          <a:xfrm>
            <a:off x="179388" y="5589588"/>
            <a:ext cx="1987550" cy="927100"/>
          </a:xfrm>
          <a:prstGeom prst="rect">
            <a:avLst/>
          </a:prstGeom>
          <a:noFill/>
          <a:ln w="9525">
            <a:noFill/>
            <a:miter lim="800000"/>
            <a:headEnd/>
            <a:tailEnd/>
          </a:ln>
        </p:spPr>
      </p:pic>
      <p:sp>
        <p:nvSpPr>
          <p:cNvPr id="8" name="Прямоугольник 7"/>
          <p:cNvSpPr/>
          <p:nvPr/>
        </p:nvSpPr>
        <p:spPr>
          <a:xfrm>
            <a:off x="179512" y="764704"/>
            <a:ext cx="8784976" cy="8586966"/>
          </a:xfrm>
          <a:prstGeom prst="rect">
            <a:avLst/>
          </a:prstGeom>
        </p:spPr>
        <p:txBody>
          <a:bodyPr wrap="square">
            <a:spAutoFit/>
          </a:bodyPr>
          <a:lstStyle/>
          <a:p>
            <a:pPr marL="457200" indent="-457200"/>
            <a:r>
              <a:rPr lang="az-Cyrl-AZ" sz="2200" b="1" dirty="0" smtClean="0">
                <a:solidFill>
                  <a:schemeClr val="accent2">
                    <a:lumMod val="75000"/>
                  </a:schemeClr>
                </a:solidFill>
                <a:latin typeface="Georgia" pitchFamily="18" charset="0"/>
              </a:rPr>
              <a:t>       2 мая 2014 я провела мастер-класс в рамках педагогического совета лицея “Экологическое воспитание через волонтерское движение”</a:t>
            </a:r>
          </a:p>
          <a:p>
            <a:pPr marL="457200" indent="-457200"/>
            <a:r>
              <a:rPr lang="az-Cyrl-AZ" sz="2200" b="1" dirty="0" smtClean="0">
                <a:solidFill>
                  <a:schemeClr val="accent2">
                    <a:lumMod val="75000"/>
                  </a:schemeClr>
                </a:solidFill>
                <a:latin typeface="Georgia" pitchFamily="18" charset="0"/>
              </a:rPr>
              <a:t>        На данном занятии были использованы следующие структуры: КОНТИНИУС РАУНД РОБИН, ТАЙМД РАУНД РОБИН и </a:t>
            </a:r>
            <a:r>
              <a:rPr lang="ru-RU" sz="2200" b="1" dirty="0" smtClean="0">
                <a:solidFill>
                  <a:schemeClr val="accent2">
                    <a:lumMod val="75000"/>
                  </a:schemeClr>
                </a:solidFill>
                <a:latin typeface="Georgia" pitchFamily="18" charset="0"/>
              </a:rPr>
              <a:t>ЭЙ АР ГАЙД. Мастер-класс оказался увлекательным, интересным, участники  не только получили теоретические знания, но и научились применять эти знания в реальной жизни.</a:t>
            </a:r>
            <a:r>
              <a:rPr lang="ru-RU" sz="2200" b="1" dirty="0" smtClean="0">
                <a:solidFill>
                  <a:schemeClr val="accent2">
                    <a:lumMod val="75000"/>
                  </a:schemeClr>
                </a:solidFill>
              </a:rPr>
              <a:t> </a:t>
            </a:r>
          </a:p>
          <a:p>
            <a:pPr marL="457200" indent="-457200"/>
            <a:r>
              <a:rPr lang="ru-RU" sz="2200" b="1" dirty="0" smtClean="0">
                <a:solidFill>
                  <a:schemeClr val="accent2">
                    <a:lumMod val="75000"/>
                  </a:schemeClr>
                </a:solidFill>
              </a:rPr>
              <a:t>	Структуры сингапурской методики были использованы мной и в работе с классом, проведении классных часов., вечеров, праздников.</a:t>
            </a:r>
            <a:r>
              <a:rPr lang="ru-RU" sz="2200" b="1" dirty="0" smtClean="0">
                <a:solidFill>
                  <a:schemeClr val="accent2">
                    <a:lumMod val="75000"/>
                  </a:schemeClr>
                </a:solidFill>
                <a:cs typeface="Times New Roman" pitchFamily="18" charset="0"/>
              </a:rPr>
              <a:t> Ребята работают в командах, никто не остается в стороне, развивается чувство ответственности, толерантности, уважения к мнению другого, взаимопомощь.</a:t>
            </a:r>
            <a:br>
              <a:rPr lang="ru-RU" sz="2200" b="1" dirty="0" smtClean="0">
                <a:solidFill>
                  <a:schemeClr val="accent2">
                    <a:lumMod val="75000"/>
                  </a:schemeClr>
                </a:solidFill>
                <a:cs typeface="Times New Roman" pitchFamily="18" charset="0"/>
              </a:rPr>
            </a:br>
            <a:endParaRPr lang="ru-RU" sz="2200" b="1" dirty="0" smtClean="0">
              <a:solidFill>
                <a:schemeClr val="accent2">
                  <a:lumMod val="75000"/>
                </a:schemeClr>
              </a:solidFill>
            </a:endParaRPr>
          </a:p>
          <a:p>
            <a:pPr marL="457200" indent="-457200"/>
            <a:endParaRPr lang="ru-RU" sz="2000" b="1" dirty="0" smtClean="0">
              <a:solidFill>
                <a:schemeClr val="accent2">
                  <a:lumMod val="75000"/>
                </a:schemeClr>
              </a:solidFill>
              <a:latin typeface="Georgia" pitchFamily="18" charset="0"/>
            </a:endParaRPr>
          </a:p>
          <a:p>
            <a:pPr marL="457200" indent="-457200"/>
            <a:endParaRPr lang="ru-RU" sz="2000" b="1" dirty="0" smtClean="0">
              <a:solidFill>
                <a:schemeClr val="accent2">
                  <a:lumMod val="75000"/>
                </a:schemeClr>
              </a:solidFill>
              <a:latin typeface="Georgia" pitchFamily="18" charset="0"/>
            </a:endParaRPr>
          </a:p>
          <a:p>
            <a:pPr marL="457200" indent="-457200"/>
            <a:endParaRPr lang="ru-RU" sz="2000" b="1" dirty="0" smtClean="0">
              <a:solidFill>
                <a:schemeClr val="accent2">
                  <a:lumMod val="75000"/>
                </a:schemeClr>
              </a:solidFill>
              <a:latin typeface="Georgia" pitchFamily="18" charset="0"/>
            </a:endParaRPr>
          </a:p>
          <a:p>
            <a:pPr marL="457200" indent="-457200"/>
            <a:endParaRPr lang="ru-RU" sz="2000" b="1" dirty="0" smtClean="0">
              <a:solidFill>
                <a:schemeClr val="accent2">
                  <a:lumMod val="75000"/>
                </a:schemeClr>
              </a:solidFill>
              <a:latin typeface="Georgia" pitchFamily="18" charset="0"/>
            </a:endParaRPr>
          </a:p>
          <a:p>
            <a:pPr marL="457200" indent="-457200"/>
            <a:endParaRPr lang="ru-RU" sz="2000" b="1" dirty="0" smtClean="0">
              <a:solidFill>
                <a:schemeClr val="accent2">
                  <a:lumMod val="75000"/>
                </a:schemeClr>
              </a:solidFill>
              <a:latin typeface="Georgia" pitchFamily="18" charset="0"/>
            </a:endParaRPr>
          </a:p>
          <a:p>
            <a:pPr marL="457200" indent="-457200"/>
            <a:endParaRPr lang="ru-RU" sz="2000" b="1" dirty="0" smtClean="0">
              <a:solidFill>
                <a:schemeClr val="accent2">
                  <a:lumMod val="75000"/>
                </a:schemeClr>
              </a:solidFill>
              <a:latin typeface="Georgia" pitchFamily="18" charset="0"/>
            </a:endParaRPr>
          </a:p>
          <a:p>
            <a:pPr marL="457200" indent="-457200"/>
            <a:endParaRPr lang="ru-RU" sz="2000" b="1" dirty="0" smtClean="0">
              <a:solidFill>
                <a:schemeClr val="accent2">
                  <a:lumMod val="75000"/>
                </a:schemeClr>
              </a:solidFill>
              <a:latin typeface="Georgia" pitchFamily="18" charset="0"/>
            </a:endParaRPr>
          </a:p>
          <a:p>
            <a:pPr marL="457200" indent="-457200"/>
            <a:endParaRPr lang="ru-RU" sz="2000" b="1" dirty="0" smtClean="0">
              <a:solidFill>
                <a:schemeClr val="accent2">
                  <a:lumMod val="75000"/>
                </a:schemeClr>
              </a:solidFill>
              <a:latin typeface="Georgia" pitchFamily="18" charset="0"/>
            </a:endParaRPr>
          </a:p>
          <a:p>
            <a:pPr marL="457200" indent="-457200"/>
            <a:endParaRPr lang="ru-RU" sz="2000" b="1" dirty="0" smtClean="0">
              <a:solidFill>
                <a:schemeClr val="accent2">
                  <a:lumMod val="75000"/>
                </a:schemeClr>
              </a:solidFill>
              <a:latin typeface="Georgia" pitchFamily="18" charset="0"/>
            </a:endParaRPr>
          </a:p>
          <a:p>
            <a:pPr marL="457200" indent="-457200"/>
            <a:endParaRPr lang="en-US" sz="2000" b="1" dirty="0">
              <a:solidFill>
                <a:schemeClr val="accent2">
                  <a:lumMod val="75000"/>
                </a:schemeClr>
              </a:solidFill>
              <a:latin typeface="Microsoft PhagsPa" pitchFamily="34"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weifang.EDUCAREHQ.000\Desktop\Picture1.jpg">
            <a:hlinkClick r:id="rId2" action="ppaction://hlinkfile"/>
          </p:cNvPr>
          <p:cNvPicPr>
            <a:picLocks noChangeAspect="1" noChangeArrowheads="1"/>
          </p:cNvPicPr>
          <p:nvPr/>
        </p:nvPicPr>
        <p:blipFill>
          <a:blip r:embed="rId3" cstate="print"/>
          <a:srcRect l="52654" t="31473" r="10979" b="19334"/>
          <a:stretch>
            <a:fillRect/>
          </a:stretch>
        </p:blipFill>
        <p:spPr bwMode="auto">
          <a:xfrm>
            <a:off x="4067944" y="476672"/>
            <a:ext cx="5076056" cy="4824536"/>
          </a:xfrm>
          <a:prstGeom prst="rect">
            <a:avLst/>
          </a:prstGeom>
          <a:noFill/>
          <a:ln w="9525">
            <a:noFill/>
            <a:miter lim="800000"/>
            <a:headEnd/>
            <a:tailEnd/>
          </a:ln>
        </p:spPr>
      </p:pic>
      <p:sp>
        <p:nvSpPr>
          <p:cNvPr id="13315" name="TextBox 5"/>
          <p:cNvSpPr txBox="1">
            <a:spLocks noChangeArrowheads="1"/>
          </p:cNvSpPr>
          <p:nvPr/>
        </p:nvSpPr>
        <p:spPr bwMode="auto">
          <a:xfrm>
            <a:off x="0" y="476672"/>
            <a:ext cx="4212530" cy="7571303"/>
          </a:xfrm>
          <a:prstGeom prst="rect">
            <a:avLst/>
          </a:prstGeom>
          <a:noFill/>
          <a:ln w="9525">
            <a:noFill/>
            <a:miter lim="800000"/>
            <a:headEnd/>
            <a:tailEnd/>
          </a:ln>
        </p:spPr>
        <p:txBody>
          <a:bodyPr wrap="square">
            <a:spAutoFit/>
          </a:bodyPr>
          <a:lstStyle/>
          <a:p>
            <a:pPr algn="ctr"/>
            <a:endParaRPr lang="az-Cyrl-AZ" sz="2400" b="1" dirty="0" smtClean="0">
              <a:solidFill>
                <a:srgbClr val="0000FF"/>
              </a:solidFill>
              <a:latin typeface="Georgia" pitchFamily="18" charset="0"/>
            </a:endParaRPr>
          </a:p>
          <a:p>
            <a:pPr algn="ctr"/>
            <a:endParaRPr lang="az-Cyrl-AZ" sz="2400" b="1" dirty="0" smtClean="0">
              <a:solidFill>
                <a:srgbClr val="0000FF"/>
              </a:solidFill>
              <a:latin typeface="Georgia" pitchFamily="18" charset="0"/>
            </a:endParaRPr>
          </a:p>
          <a:p>
            <a:pPr algn="ctr"/>
            <a:endParaRPr lang="az-Cyrl-AZ" sz="2400" b="1" dirty="0" smtClean="0">
              <a:solidFill>
                <a:srgbClr val="0000FF"/>
              </a:solidFill>
              <a:latin typeface="Georgia" pitchFamily="18" charset="0"/>
            </a:endParaRPr>
          </a:p>
          <a:p>
            <a:pPr algn="ctr"/>
            <a:endParaRPr lang="az-Cyrl-AZ" sz="2400" b="1" dirty="0" smtClean="0">
              <a:solidFill>
                <a:srgbClr val="0000FF"/>
              </a:solidFill>
              <a:latin typeface="Georgia" pitchFamily="18" charset="0"/>
            </a:endParaRPr>
          </a:p>
          <a:p>
            <a:pPr algn="ctr">
              <a:lnSpc>
                <a:spcPct val="150000"/>
              </a:lnSpc>
            </a:pPr>
            <a:r>
              <a:rPr lang="az-Cyrl-AZ" sz="2000" b="1" dirty="0" smtClean="0">
                <a:solidFill>
                  <a:srgbClr val="0000FF"/>
                </a:solidFill>
                <a:latin typeface="Georgia" pitchFamily="18" charset="0"/>
              </a:rPr>
              <a:t>В рамках реализации тьютерской деятельности  по реализации сингапурской программы “Совершенствование качества преподавания</a:t>
            </a:r>
          </a:p>
          <a:p>
            <a:pPr algn="ctr">
              <a:lnSpc>
                <a:spcPct val="150000"/>
              </a:lnSpc>
            </a:pPr>
            <a:r>
              <a:rPr lang="az-Cyrl-AZ" sz="2000" b="1" dirty="0" smtClean="0">
                <a:solidFill>
                  <a:srgbClr val="0000FF"/>
                </a:solidFill>
                <a:latin typeface="Georgia" pitchFamily="18" charset="0"/>
              </a:rPr>
              <a:t>В Республике Татарстан” мною была оказана методическая помощь.</a:t>
            </a:r>
          </a:p>
          <a:p>
            <a:pPr algn="ctr"/>
            <a:endParaRPr lang="az-Cyrl-AZ" sz="2400" b="1" dirty="0" smtClean="0">
              <a:solidFill>
                <a:srgbClr val="0000FF"/>
              </a:solidFill>
              <a:latin typeface="Georgia" pitchFamily="18" charset="0"/>
            </a:endParaRPr>
          </a:p>
          <a:p>
            <a:pPr algn="ctr"/>
            <a:endParaRPr lang="az-Cyrl-AZ" sz="2400" b="1" dirty="0">
              <a:solidFill>
                <a:srgbClr val="0000FF"/>
              </a:solidFill>
              <a:latin typeface="Georgia" pitchFamily="18" charset="0"/>
            </a:endParaRPr>
          </a:p>
          <a:p>
            <a:pPr algn="ctr"/>
            <a:endParaRPr lang="az-Cyrl-AZ" sz="2400" b="1" dirty="0" smtClean="0">
              <a:solidFill>
                <a:srgbClr val="0000FF"/>
              </a:solidFill>
              <a:latin typeface="Georgia" pitchFamily="18" charset="0"/>
            </a:endParaRPr>
          </a:p>
          <a:p>
            <a:pPr algn="ctr"/>
            <a:r>
              <a:rPr lang="az-Cyrl-AZ" sz="2400" b="1" dirty="0" smtClean="0">
                <a:solidFill>
                  <a:srgbClr val="002060"/>
                </a:solidFill>
                <a:latin typeface="Georgia" pitchFamily="18" charset="0"/>
              </a:rPr>
              <a:t> </a:t>
            </a:r>
            <a:endParaRPr lang="en-US" sz="2400" b="1" dirty="0">
              <a:solidFill>
                <a:srgbClr val="002060"/>
              </a:solidFill>
              <a:latin typeface="Microsoft PhagsPa" pitchFamily="34" charset="0"/>
            </a:endParaRPr>
          </a:p>
          <a:p>
            <a:endParaRPr lang="en-SG" sz="2400" b="1" dirty="0">
              <a:latin typeface="Georgia" pitchFamily="18" charset="0"/>
            </a:endParaRPr>
          </a:p>
        </p:txBody>
      </p:sp>
      <p:sp>
        <p:nvSpPr>
          <p:cNvPr id="13316" name="TextBox 6"/>
          <p:cNvSpPr txBox="1">
            <a:spLocks noChangeArrowheads="1"/>
          </p:cNvSpPr>
          <p:nvPr/>
        </p:nvSpPr>
        <p:spPr bwMode="auto">
          <a:xfrm>
            <a:off x="4211961" y="2644775"/>
            <a:ext cx="2360290" cy="1570038"/>
          </a:xfrm>
          <a:prstGeom prst="rect">
            <a:avLst/>
          </a:prstGeom>
          <a:noFill/>
          <a:ln w="9525">
            <a:noFill/>
            <a:miter lim="800000"/>
            <a:headEnd/>
            <a:tailEnd/>
          </a:ln>
        </p:spPr>
        <p:txBody>
          <a:bodyPr wrap="square">
            <a:spAutoFit/>
          </a:bodyPr>
          <a:lstStyle/>
          <a:p>
            <a:pPr algn="ctr"/>
            <a:r>
              <a:rPr lang="ru-RU" sz="2400" b="1" dirty="0">
                <a:latin typeface="Calibri" pitchFamily="34" charset="0"/>
              </a:rPr>
              <a:t>Оснащение учеников навыками </a:t>
            </a:r>
          </a:p>
          <a:p>
            <a:pPr algn="ctr"/>
            <a:r>
              <a:rPr lang="ru-RU" sz="2400" b="1" dirty="0">
                <a:latin typeface="Calibri" pitchFamily="34" charset="0"/>
              </a:rPr>
              <a:t>21-го века </a:t>
            </a:r>
            <a:endParaRPr lang="en-US" sz="2400" b="1" dirty="0">
              <a:latin typeface="Calibri" pitchFamily="34" charset="0"/>
            </a:endParaRPr>
          </a:p>
        </p:txBody>
      </p:sp>
      <p:sp>
        <p:nvSpPr>
          <p:cNvPr id="6" name="Прямоугольник 5"/>
          <p:cNvSpPr/>
          <p:nvPr/>
        </p:nvSpPr>
        <p:spPr>
          <a:xfrm>
            <a:off x="323528" y="1"/>
            <a:ext cx="7776864" cy="1200329"/>
          </a:xfrm>
          <a:prstGeom prst="rect">
            <a:avLst/>
          </a:prstGeom>
        </p:spPr>
        <p:txBody>
          <a:bodyPr wrap="square">
            <a:spAutoFit/>
          </a:bodyPr>
          <a:lstStyle/>
          <a:p>
            <a:r>
              <a:rPr lang="ru-RU" sz="2400" b="1" dirty="0" smtClean="0">
                <a:solidFill>
                  <a:srgbClr val="C00000"/>
                </a:solidFill>
              </a:rPr>
              <a:t>Следующий этап реализации проекта</a:t>
            </a:r>
          </a:p>
          <a:p>
            <a:r>
              <a:rPr lang="ru-RU" sz="2400" b="1" dirty="0" smtClean="0">
                <a:solidFill>
                  <a:srgbClr val="C00000"/>
                </a:solidFill>
              </a:rPr>
              <a:t> в моей деятельности:</a:t>
            </a:r>
          </a:p>
          <a:p>
            <a:r>
              <a:rPr lang="ru-RU" sz="2400" b="1" dirty="0" smtClean="0">
                <a:solidFill>
                  <a:srgbClr val="C00000"/>
                </a:solidFill>
              </a:rPr>
              <a:t>методическая помощь</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692696"/>
            <a:ext cx="7272808" cy="6001643"/>
          </a:xfrm>
          <a:prstGeom prst="rect">
            <a:avLst/>
          </a:prstGeom>
        </p:spPr>
        <p:txBody>
          <a:bodyPr wrap="square">
            <a:spAutoFit/>
          </a:bodyPr>
          <a:lstStyle/>
          <a:p>
            <a:pPr marL="342900" indent="-342900">
              <a:buAutoNum type="arabicPeriod"/>
            </a:pPr>
            <a:r>
              <a:rPr lang="az-Cyrl-AZ" sz="2400" b="1" dirty="0" smtClean="0">
                <a:solidFill>
                  <a:srgbClr val="0000FF"/>
                </a:solidFill>
                <a:latin typeface="Georgia" pitchFamily="18" charset="0"/>
              </a:rPr>
              <a:t>Профессиональный конкурс “Учитель года-2014” (Муллахметова Г.Ф.)</a:t>
            </a:r>
          </a:p>
          <a:p>
            <a:pPr marL="342900" indent="-342900"/>
            <a:r>
              <a:rPr lang="az-Cyrl-AZ" sz="2400" b="1" dirty="0" smtClean="0">
                <a:solidFill>
                  <a:srgbClr val="0000FF"/>
                </a:solidFill>
                <a:latin typeface="Georgia" pitchFamily="18" charset="0"/>
              </a:rPr>
              <a:t> 2. Проведение открытого урока биологии по теме “Фотосинтез” в 6 классе (Фазлиева Л.И.)</a:t>
            </a:r>
          </a:p>
          <a:p>
            <a:pPr marL="342900" indent="-342900"/>
            <a:r>
              <a:rPr lang="az-Cyrl-AZ" sz="2400" b="1" dirty="0" smtClean="0">
                <a:solidFill>
                  <a:srgbClr val="0000FF"/>
                </a:solidFill>
                <a:latin typeface="Georgia" pitchFamily="18" charset="0"/>
              </a:rPr>
              <a:t>3. Проведение уроков и внеклассных мероприятий в рамках декады естественно-научного цикла”(учителя физики, биологии, географии, химии)</a:t>
            </a:r>
          </a:p>
          <a:p>
            <a:pPr marL="457200" indent="-457200">
              <a:buAutoNum type="arabicPeriod" startAt="4"/>
            </a:pPr>
            <a:r>
              <a:rPr lang="az-Cyrl-AZ" sz="2400" b="1" dirty="0" smtClean="0">
                <a:solidFill>
                  <a:srgbClr val="0000FF"/>
                </a:solidFill>
                <a:latin typeface="Georgia" pitchFamily="18" charset="0"/>
              </a:rPr>
              <a:t>Проведение мастер-классов в рамках Республиканского конкурса “Лучший классный руководитель-2014”</a:t>
            </a:r>
          </a:p>
          <a:p>
            <a:pPr marL="457200" indent="-457200"/>
            <a:r>
              <a:rPr lang="az-Cyrl-AZ" sz="2400" b="1" dirty="0" smtClean="0">
                <a:solidFill>
                  <a:srgbClr val="0000FF"/>
                </a:solidFill>
                <a:latin typeface="Georgia" pitchFamily="18" charset="0"/>
              </a:rPr>
              <a:t>5.Мастер-класс в рамках педагогического совета лицея “Экологическое воспитание через волонтерское движение”</a:t>
            </a:r>
            <a:endParaRPr lang="en-US" sz="2400" b="1" dirty="0">
              <a:solidFill>
                <a:srgbClr val="0000FF"/>
              </a:solidFill>
              <a:latin typeface="Microsoft PhagsPa"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I:\ОТ АЛСУ\DSC_0419.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I:\ОТ АЛСУ\DSC_043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I:\сингапур фото\P100062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1228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«КЛОК БАДДИС», «МИКС ПЭА ШЭА»</a:t>
            </a:r>
            <a:r>
              <a:rPr kumimoji="0" lang="ru-RU" sz="14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«РАЛЛИ РОБИН», «РАФТ</a:t>
            </a:r>
            <a:r>
              <a:rPr kumimoji="0" lang="ru-RU" sz="14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 </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Кл.рук--конкурс 19.03.14\DSC_0424.JPG"/>
          <p:cNvPicPr>
            <a:picLocks noChangeAspect="1" noChangeArrowheads="1"/>
          </p:cNvPicPr>
          <p:nvPr/>
        </p:nvPicPr>
        <p:blipFill>
          <a:blip r:embed="rId2" cstate="print"/>
          <a:srcRect/>
          <a:stretch>
            <a:fillRect/>
          </a:stretch>
        </p:blipFill>
        <p:spPr bwMode="auto">
          <a:xfrm>
            <a:off x="251520" y="400792"/>
            <a:ext cx="8424936" cy="6268568"/>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400" dirty="0" smtClean="0">
                <a:solidFill>
                  <a:srgbClr val="C00000"/>
                </a:solidFill>
              </a:rPr>
              <a:t>Следующий этап реализации проекта в моей деятельности:</a:t>
            </a:r>
            <a:br>
              <a:rPr lang="ru-RU" sz="2400" dirty="0" smtClean="0">
                <a:solidFill>
                  <a:srgbClr val="C00000"/>
                </a:solidFill>
              </a:rPr>
            </a:br>
            <a:r>
              <a:rPr lang="ru-RU" sz="2400" dirty="0" smtClean="0">
                <a:solidFill>
                  <a:srgbClr val="C00000"/>
                </a:solidFill>
              </a:rPr>
              <a:t>использование сингапурской методики в работе с одаренными детьми</a:t>
            </a:r>
            <a:r>
              <a:rPr lang="ru-RU" sz="2000" dirty="0" smtClean="0">
                <a:solidFill>
                  <a:srgbClr val="C00000"/>
                </a:solidFill>
              </a:rPr>
              <a:t/>
            </a:r>
            <a:br>
              <a:rPr lang="ru-RU" sz="2000" dirty="0" smtClean="0">
                <a:solidFill>
                  <a:srgbClr val="C00000"/>
                </a:solidFill>
              </a:rPr>
            </a:br>
            <a:endParaRPr lang="ru-RU" sz="2000" dirty="0"/>
          </a:p>
        </p:txBody>
      </p:sp>
      <p:sp>
        <p:nvSpPr>
          <p:cNvPr id="3" name="Содержимое 2"/>
          <p:cNvSpPr>
            <a:spLocks noGrp="1"/>
          </p:cNvSpPr>
          <p:nvPr>
            <p:ph idx="1"/>
          </p:nvPr>
        </p:nvSpPr>
        <p:spPr>
          <a:xfrm>
            <a:off x="457200" y="1556792"/>
            <a:ext cx="8229600" cy="4767808"/>
          </a:xfrm>
        </p:spPr>
        <p:txBody>
          <a:bodyPr>
            <a:normAutofit fontScale="85000" lnSpcReduction="10000"/>
          </a:bodyPr>
          <a:lstStyle/>
          <a:p>
            <a:r>
              <a:rPr lang="ru-RU" sz="2400" b="1" dirty="0" smtClean="0">
                <a:solidFill>
                  <a:srgbClr val="7030A0"/>
                </a:solidFill>
              </a:rPr>
              <a:t>Сингапурская методика направлена на стимулирование творческих способностей ребенка, выявление его индивидуальности. Если раньше мы «закидывали» в ученика как можно больше знаний, то теперь нужно стремиться к тому, чтобы он сам хотел узнать что-то новое. Структура данного проекта, работа в группах, включение всех ребят в процесс учебной деятельности позволила более тесному контакту учителя и детей, учеников между собой, развитию </a:t>
            </a:r>
            <a:r>
              <a:rPr lang="ru-RU" sz="2400" b="1" dirty="0" err="1" smtClean="0">
                <a:solidFill>
                  <a:srgbClr val="7030A0"/>
                </a:solidFill>
              </a:rPr>
              <a:t>креативного</a:t>
            </a:r>
            <a:r>
              <a:rPr lang="ru-RU" sz="2400" b="1" dirty="0" smtClean="0">
                <a:solidFill>
                  <a:srgbClr val="7030A0"/>
                </a:solidFill>
              </a:rPr>
              <a:t> мышления, помогла реализовать в детях интерес к биологии и экологии, участие в различных проектах, акциях, конкурсах, олимпиадах. Я вот уже несколько лет  работаю в направлении проектной системы обучения. Поэтому из структур обучения выбрала близкую структуру «</a:t>
            </a:r>
            <a:r>
              <a:rPr lang="ru-RU" sz="2400" b="1" dirty="0" err="1" smtClean="0">
                <a:solidFill>
                  <a:srgbClr val="7030A0"/>
                </a:solidFill>
              </a:rPr>
              <a:t>Конэрс</a:t>
            </a:r>
            <a:r>
              <a:rPr lang="ru-RU" sz="2400" b="1" dirty="0" smtClean="0">
                <a:solidFill>
                  <a:srgbClr val="7030A0"/>
                </a:solidFill>
              </a:rPr>
              <a:t>», которая предусматривает разделение на группы по интересам.  Это стимулирует ребят к выбору проектных тем.  участию в научно-практических конференциях.</a:t>
            </a:r>
          </a:p>
          <a:p>
            <a:endParaRPr lang="ru-RU"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Копия фото-юные биологи, кружковцы\фото-кружок\SDC13088.JPG"/>
          <p:cNvPicPr>
            <a:picLocks noChangeAspect="1" noChangeArrowheads="1"/>
          </p:cNvPicPr>
          <p:nvPr/>
        </p:nvPicPr>
        <p:blipFill>
          <a:blip r:embed="rId2" cstate="print"/>
          <a:srcRect t="-5901" r="-11" b="13902"/>
          <a:stretch>
            <a:fillRect/>
          </a:stretch>
        </p:blipFill>
        <p:spPr bwMode="auto">
          <a:xfrm>
            <a:off x="755576" y="2060848"/>
            <a:ext cx="8100392" cy="4608512"/>
          </a:xfrm>
          <a:prstGeom prst="rect">
            <a:avLst/>
          </a:prstGeom>
          <a:noFill/>
        </p:spPr>
      </p:pic>
      <p:sp>
        <p:nvSpPr>
          <p:cNvPr id="1027" name="Rectangle 3"/>
          <p:cNvSpPr>
            <a:spLocks noChangeArrowheads="1"/>
          </p:cNvSpPr>
          <p:nvPr/>
        </p:nvSpPr>
        <p:spPr bwMode="auto">
          <a:xfrm>
            <a:off x="467544" y="261767"/>
            <a:ext cx="756084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70C0"/>
                </a:solidFill>
                <a:effectLst/>
                <a:latin typeface="Tahoma" pitchFamily="34" charset="0"/>
                <a:ea typeface="Calibri" pitchFamily="34" charset="0"/>
                <a:cs typeface="Tahoma" pitchFamily="34" charset="0"/>
              </a:rPr>
              <a:t>«</a:t>
            </a:r>
            <a:endParaRPr kumimoji="0" lang="ru-RU" b="1" i="0" u="none" strike="noStrike" cap="none" normalizeH="0" baseline="0" dirty="0" smtClean="0">
              <a:ln>
                <a:noFill/>
              </a:ln>
              <a:solidFill>
                <a:srgbClr val="0070C0"/>
              </a:solidFill>
              <a:effectLst/>
              <a:latin typeface="Arial" pitchFamily="34" charset="0"/>
              <a:cs typeface="Arial" pitchFamily="34" charset="0"/>
            </a:endParaRPr>
          </a:p>
        </p:txBody>
      </p:sp>
      <p:sp>
        <p:nvSpPr>
          <p:cNvPr id="4" name="Прямоугольник 3"/>
          <p:cNvSpPr/>
          <p:nvPr/>
        </p:nvSpPr>
        <p:spPr>
          <a:xfrm>
            <a:off x="395536" y="0"/>
            <a:ext cx="8496944" cy="2677656"/>
          </a:xfrm>
          <a:prstGeom prst="rect">
            <a:avLst/>
          </a:prstGeom>
        </p:spPr>
        <p:txBody>
          <a:bodyPr wrap="square">
            <a:spAutoFit/>
          </a:bodyPr>
          <a:lstStyle/>
          <a:p>
            <a:r>
              <a:rPr lang="ru-RU" sz="2400" b="1" dirty="0" smtClean="0">
                <a:solidFill>
                  <a:srgbClr val="C00000"/>
                </a:solidFill>
              </a:rPr>
              <a:t>Я вот уже несколько лет  работаю в направлении проектной системы обучения. Поэтому из структур обучения выбрала близкую структуру «</a:t>
            </a:r>
            <a:r>
              <a:rPr lang="ru-RU" sz="2400" b="1" dirty="0" err="1" smtClean="0">
                <a:solidFill>
                  <a:srgbClr val="C00000"/>
                </a:solidFill>
              </a:rPr>
              <a:t>Конэрс</a:t>
            </a:r>
            <a:r>
              <a:rPr lang="ru-RU" sz="2400" b="1" dirty="0" smtClean="0">
                <a:solidFill>
                  <a:srgbClr val="C00000"/>
                </a:solidFill>
              </a:rPr>
              <a:t>», которая предусматривает разделение на группы по интересам.  Это стимулирует ребят к выбору проектных тем.  участию в научно-практических конференциях</a:t>
            </a:r>
            <a:r>
              <a:rPr lang="ru-RU" b="1" dirty="0" smtClean="0">
                <a:solidFill>
                  <a:srgbClr val="C00000"/>
                </a:solidFill>
              </a:rPr>
              <a: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24744"/>
          </a:xfrm>
        </p:spPr>
        <p:txBody>
          <a:bodyPr>
            <a:normAutofit fontScale="90000"/>
          </a:bodyPr>
          <a:lstStyle/>
          <a:p>
            <a:pPr algn="ctr"/>
            <a:r>
              <a:rPr lang="ru-RU" sz="2700" dirty="0" smtClean="0">
                <a:solidFill>
                  <a:srgbClr val="C00000"/>
                </a:solidFill>
                <a:latin typeface="Times New Roman" pitchFamily="18" charset="0"/>
                <a:ea typeface="Calibri" pitchFamily="34" charset="0"/>
                <a:cs typeface="Times New Roman" pitchFamily="18" charset="0"/>
              </a:rPr>
              <a:t>Результаты моей деятельности отразились на следующих достижениях  учащихся</a:t>
            </a:r>
            <a:r>
              <a:rPr lang="ru-RU" sz="2400" dirty="0" smtClean="0">
                <a:solidFill>
                  <a:srgbClr val="002060"/>
                </a:solidFill>
                <a:latin typeface="Times New Roman" pitchFamily="18" charset="0"/>
                <a:ea typeface="Calibri" pitchFamily="34" charset="0"/>
                <a:cs typeface="Times New Roman" pitchFamily="18" charset="0"/>
              </a:rPr>
              <a:t/>
            </a:r>
            <a:br>
              <a:rPr lang="ru-RU" sz="2400" dirty="0" smtClean="0">
                <a:solidFill>
                  <a:srgbClr val="002060"/>
                </a:solidFill>
                <a:latin typeface="Times New Roman" pitchFamily="18" charset="0"/>
                <a:ea typeface="Calibri" pitchFamily="34" charset="0"/>
                <a:cs typeface="Times New Roman" pitchFamily="18" charset="0"/>
              </a:rPr>
            </a:br>
            <a:endParaRPr lang="ru-RU" sz="2400" dirty="0">
              <a:solidFill>
                <a:srgbClr val="002060"/>
              </a:solidFill>
            </a:endParaRPr>
          </a:p>
        </p:txBody>
      </p:sp>
      <p:sp>
        <p:nvSpPr>
          <p:cNvPr id="3" name="Содержимое 2"/>
          <p:cNvSpPr>
            <a:spLocks noGrp="1"/>
          </p:cNvSpPr>
          <p:nvPr>
            <p:ph idx="1"/>
          </p:nvPr>
        </p:nvSpPr>
        <p:spPr>
          <a:xfrm>
            <a:off x="395536" y="1484784"/>
            <a:ext cx="8229600" cy="4911824"/>
          </a:xfrm>
        </p:spPr>
        <p:txBody>
          <a:bodyPr>
            <a:normAutofit fontScale="77500" lnSpcReduction="20000"/>
          </a:bodyPr>
          <a:lstStyle/>
          <a:p>
            <a:pPr algn="ctr"/>
            <a:r>
              <a:rPr lang="ru-RU" b="1" dirty="0" smtClean="0">
                <a:solidFill>
                  <a:srgbClr val="FF0000"/>
                </a:solidFill>
              </a:rPr>
              <a:t>Победители и призеры:</a:t>
            </a:r>
          </a:p>
          <a:p>
            <a:r>
              <a:rPr lang="ru-RU" i="1" dirty="0" smtClean="0"/>
              <a:t>Интеллектуальный чемпионат по биологии</a:t>
            </a:r>
          </a:p>
          <a:p>
            <a:endParaRPr lang="ru-RU" dirty="0" smtClean="0"/>
          </a:p>
          <a:p>
            <a:r>
              <a:rPr lang="ru-RU" i="1" dirty="0" smtClean="0"/>
              <a:t>Муниципальный этап Всероссийской олимпиады по биологии и экологии</a:t>
            </a:r>
          </a:p>
          <a:p>
            <a:endParaRPr lang="ru-RU" i="1" dirty="0" smtClean="0"/>
          </a:p>
          <a:p>
            <a:r>
              <a:rPr lang="ru-RU" i="1" dirty="0" smtClean="0"/>
              <a:t>Республиканский</a:t>
            </a:r>
            <a:r>
              <a:rPr lang="ru-RU" dirty="0" smtClean="0"/>
              <a:t> </a:t>
            </a:r>
            <a:r>
              <a:rPr lang="ru-RU" i="1" dirty="0" smtClean="0"/>
              <a:t>тур Всероссийской олимпиады по биологии и экологии</a:t>
            </a:r>
          </a:p>
          <a:p>
            <a:endParaRPr lang="ru-RU" i="1" dirty="0" smtClean="0"/>
          </a:p>
          <a:p>
            <a:endParaRPr lang="ru-RU" i="1" dirty="0" smtClean="0"/>
          </a:p>
          <a:p>
            <a:endParaRPr lang="ru-RU" i="1" dirty="0" smtClean="0"/>
          </a:p>
          <a:p>
            <a:endParaRPr lang="ru-RU" i="1" dirty="0" smtClean="0"/>
          </a:p>
          <a:p>
            <a:endParaRPr lang="ru-RU" i="1" dirty="0" smtClean="0"/>
          </a:p>
          <a:p>
            <a:r>
              <a:rPr lang="ru-RU" i="1" dirty="0" smtClean="0"/>
              <a:t> Межрегиональной биологической олимпиады (приглашены на 2 тур олимпиады в рамках Всероссийской весенней биологической школы)</a:t>
            </a:r>
            <a:endParaRPr lang="ru-RU" b="1" dirty="0">
              <a:solidFill>
                <a:srgbClr val="FF0000"/>
              </a:solidFill>
            </a:endParaRPr>
          </a:p>
        </p:txBody>
      </p:sp>
      <p:graphicFrame>
        <p:nvGraphicFramePr>
          <p:cNvPr id="4" name="Таблица 3"/>
          <p:cNvGraphicFramePr>
            <a:graphicFrameLocks noGrp="1"/>
          </p:cNvGraphicFramePr>
          <p:nvPr/>
        </p:nvGraphicFramePr>
        <p:xfrm>
          <a:off x="395535" y="1124744"/>
          <a:ext cx="8280922" cy="5047488"/>
        </p:xfrm>
        <a:graphic>
          <a:graphicData uri="http://schemas.openxmlformats.org/drawingml/2006/table">
            <a:tbl>
              <a:tblPr firstRow="1" bandRow="1">
                <a:tableStyleId>{5C22544A-7EE6-4342-B048-85BDC9FD1C3A}</a:tableStyleId>
              </a:tblPr>
              <a:tblGrid>
                <a:gridCol w="576065"/>
                <a:gridCol w="1976701"/>
                <a:gridCol w="1983739"/>
                <a:gridCol w="1440160"/>
                <a:gridCol w="996743"/>
                <a:gridCol w="1307514"/>
              </a:tblGrid>
              <a:tr h="639071">
                <a:tc>
                  <a:txBody>
                    <a:bodyPr/>
                    <a:lstStyle/>
                    <a:p>
                      <a:pPr>
                        <a:lnSpc>
                          <a:spcPct val="115000"/>
                        </a:lnSpc>
                        <a:spcAft>
                          <a:spcPts val="0"/>
                        </a:spcAft>
                      </a:pPr>
                      <a:r>
                        <a:rPr lang="ru-RU" sz="1600" b="1" dirty="0">
                          <a:solidFill>
                            <a:schemeClr val="tx1"/>
                          </a:solidFill>
                          <a:latin typeface="Times New Roman"/>
                          <a:ea typeface="Calibri"/>
                          <a:cs typeface="Times New Roman"/>
                        </a:rPr>
                        <a:t>9б</a:t>
                      </a:r>
                      <a:endParaRPr lang="ru-RU" sz="1600" b="1" dirty="0">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Иванова Ольга</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Интеллектуальный чемпионат по биологии</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районный</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2013</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победитель</a:t>
                      </a:r>
                      <a:endParaRPr lang="ru-RU" sz="1600" b="1" dirty="0">
                        <a:solidFill>
                          <a:schemeClr val="tx1"/>
                        </a:solidFill>
                        <a:latin typeface="Calibri"/>
                        <a:ea typeface="Calibri"/>
                        <a:cs typeface="Times New Roman"/>
                      </a:endParaRPr>
                    </a:p>
                  </a:txBody>
                  <a:tcPr marL="68580" marR="68580" marT="0" marB="0" anchor="ctr"/>
                </a:tc>
              </a:tr>
              <a:tr h="639071">
                <a:tc>
                  <a:txBody>
                    <a:bodyPr/>
                    <a:lstStyle/>
                    <a:p>
                      <a:pPr>
                        <a:lnSpc>
                          <a:spcPct val="115000"/>
                        </a:lnSpc>
                        <a:spcAft>
                          <a:spcPts val="0"/>
                        </a:spcAft>
                      </a:pPr>
                      <a:r>
                        <a:rPr lang="ru-RU" sz="1600" b="1">
                          <a:solidFill>
                            <a:schemeClr val="tx1"/>
                          </a:solidFill>
                          <a:latin typeface="Times New Roman"/>
                          <a:ea typeface="Calibri"/>
                          <a:cs typeface="Times New Roman"/>
                        </a:rPr>
                        <a:t>9б</a:t>
                      </a:r>
                      <a:endParaRPr lang="ru-RU" sz="1600" b="1">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Иванова Юлия</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Интеллектуальный чемпионат по биологии</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районный</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2013</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победитель</a:t>
                      </a:r>
                      <a:endParaRPr lang="ru-RU" sz="1600" b="1" dirty="0">
                        <a:solidFill>
                          <a:schemeClr val="tx1"/>
                        </a:solidFill>
                        <a:latin typeface="Calibri"/>
                        <a:ea typeface="Calibri"/>
                        <a:cs typeface="Times New Roman"/>
                      </a:endParaRPr>
                    </a:p>
                  </a:txBody>
                  <a:tcPr marL="68580" marR="68580" marT="0" marB="0" anchor="ctr"/>
                </a:tc>
              </a:tr>
              <a:tr h="639071">
                <a:tc>
                  <a:txBody>
                    <a:bodyPr/>
                    <a:lstStyle/>
                    <a:p>
                      <a:pPr>
                        <a:lnSpc>
                          <a:spcPct val="115000"/>
                        </a:lnSpc>
                        <a:spcAft>
                          <a:spcPts val="0"/>
                        </a:spcAft>
                      </a:pPr>
                      <a:r>
                        <a:rPr lang="ru-RU" sz="1600" b="1">
                          <a:solidFill>
                            <a:schemeClr val="tx1"/>
                          </a:solidFill>
                          <a:latin typeface="Times New Roman"/>
                          <a:ea typeface="Calibri"/>
                          <a:cs typeface="Times New Roman"/>
                        </a:rPr>
                        <a:t>8б</a:t>
                      </a:r>
                      <a:endParaRPr lang="ru-RU" sz="1600" b="1">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1600" b="1" i="1">
                          <a:solidFill>
                            <a:schemeClr val="tx1"/>
                          </a:solidFill>
                          <a:latin typeface="Times New Roman"/>
                          <a:ea typeface="Times New Roman"/>
                          <a:cs typeface="Times New Roman"/>
                        </a:rPr>
                        <a:t>Закирова Азалия</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Олимпиада по биологии</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Муниципальный этап Всероссийской олимпиады</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2013</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победитель</a:t>
                      </a:r>
                      <a:endParaRPr lang="ru-RU" sz="1600" b="1" dirty="0">
                        <a:solidFill>
                          <a:schemeClr val="tx1"/>
                        </a:solidFill>
                        <a:latin typeface="Calibri"/>
                        <a:ea typeface="Calibri"/>
                        <a:cs typeface="Times New Roman"/>
                      </a:endParaRPr>
                    </a:p>
                  </a:txBody>
                  <a:tcPr marL="68580" marR="68580" marT="0" marB="0" anchor="ctr"/>
                </a:tc>
              </a:tr>
              <a:tr h="639071">
                <a:tc>
                  <a:txBody>
                    <a:bodyPr/>
                    <a:lstStyle/>
                    <a:p>
                      <a:pPr>
                        <a:lnSpc>
                          <a:spcPct val="115000"/>
                        </a:lnSpc>
                        <a:spcAft>
                          <a:spcPts val="0"/>
                        </a:spcAft>
                      </a:pPr>
                      <a:r>
                        <a:rPr lang="ru-RU" sz="1600" b="1">
                          <a:solidFill>
                            <a:schemeClr val="tx1"/>
                          </a:solidFill>
                          <a:latin typeface="Times New Roman"/>
                          <a:ea typeface="Calibri"/>
                          <a:cs typeface="Times New Roman"/>
                        </a:rPr>
                        <a:t>8б</a:t>
                      </a:r>
                      <a:endParaRPr lang="ru-RU" sz="1600" b="1">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1600" b="1" i="1">
                          <a:solidFill>
                            <a:schemeClr val="tx1"/>
                          </a:solidFill>
                          <a:latin typeface="Times New Roman"/>
                          <a:ea typeface="Times New Roman"/>
                          <a:cs typeface="Times New Roman"/>
                        </a:rPr>
                        <a:t>Гилаева Лейля</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Олимпиада по биологии</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a:solidFill>
                            <a:schemeClr val="tx1"/>
                          </a:solidFill>
                          <a:latin typeface="Times New Roman"/>
                          <a:ea typeface="Times New Roman"/>
                          <a:cs typeface="Times New Roman"/>
                        </a:rPr>
                        <a:t>Муниципальный этап Всероссийской олимпиады</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2013</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призер</a:t>
                      </a:r>
                      <a:endParaRPr lang="ru-RU" sz="1600" b="1" dirty="0">
                        <a:solidFill>
                          <a:schemeClr val="tx1"/>
                        </a:solidFill>
                        <a:latin typeface="Calibri"/>
                        <a:ea typeface="Calibri"/>
                        <a:cs typeface="Times New Roman"/>
                      </a:endParaRPr>
                    </a:p>
                  </a:txBody>
                  <a:tcPr marL="68580" marR="68580" marT="0" marB="0" anchor="ctr"/>
                </a:tc>
              </a:tr>
              <a:tr h="639071">
                <a:tc>
                  <a:txBody>
                    <a:bodyPr/>
                    <a:lstStyle/>
                    <a:p>
                      <a:pPr>
                        <a:lnSpc>
                          <a:spcPct val="115000"/>
                        </a:lnSpc>
                        <a:spcAft>
                          <a:spcPts val="0"/>
                        </a:spcAft>
                      </a:pPr>
                      <a:r>
                        <a:rPr lang="ru-RU" sz="1600" b="1">
                          <a:solidFill>
                            <a:schemeClr val="tx1"/>
                          </a:solidFill>
                          <a:latin typeface="Times New Roman"/>
                          <a:ea typeface="Calibri"/>
                          <a:cs typeface="Times New Roman"/>
                        </a:rPr>
                        <a:t>11а</a:t>
                      </a:r>
                      <a:endParaRPr lang="ru-RU" sz="1600" b="1">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1600" b="1" i="1">
                          <a:solidFill>
                            <a:schemeClr val="tx1"/>
                          </a:solidFill>
                          <a:latin typeface="Times New Roman"/>
                          <a:ea typeface="Times New Roman"/>
                          <a:cs typeface="Times New Roman"/>
                        </a:rPr>
                        <a:t>Хабибрахманов</a:t>
                      </a:r>
                      <a:endParaRPr lang="ru-RU" sz="1600" b="1">
                        <a:solidFill>
                          <a:schemeClr val="tx1"/>
                        </a:solidFill>
                        <a:latin typeface="Calibri"/>
                        <a:ea typeface="Calibri"/>
                        <a:cs typeface="Times New Roman"/>
                      </a:endParaRPr>
                    </a:p>
                    <a:p>
                      <a:pPr>
                        <a:lnSpc>
                          <a:spcPct val="115000"/>
                        </a:lnSpc>
                        <a:spcAft>
                          <a:spcPts val="0"/>
                        </a:spcAft>
                      </a:pPr>
                      <a:r>
                        <a:rPr lang="ru-RU" sz="1600" b="1" i="1">
                          <a:solidFill>
                            <a:schemeClr val="tx1"/>
                          </a:solidFill>
                          <a:latin typeface="Times New Roman"/>
                          <a:ea typeface="Times New Roman"/>
                          <a:cs typeface="Times New Roman"/>
                        </a:rPr>
                        <a:t>Алмаз</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Олимпиада по биологии</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a:solidFill>
                            <a:schemeClr val="tx1"/>
                          </a:solidFill>
                          <a:latin typeface="Times New Roman"/>
                          <a:ea typeface="Times New Roman"/>
                          <a:cs typeface="Times New Roman"/>
                        </a:rPr>
                        <a:t>Муниципальный этап Всероссийской олимпиады</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a:solidFill>
                            <a:schemeClr val="tx1"/>
                          </a:solidFill>
                          <a:latin typeface="Times New Roman"/>
                          <a:ea typeface="Times New Roman"/>
                          <a:cs typeface="Times New Roman"/>
                        </a:rPr>
                        <a:t>2013</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победитель</a:t>
                      </a:r>
                      <a:endParaRPr lang="ru-RU" sz="1600" b="1" dirty="0">
                        <a:solidFill>
                          <a:schemeClr val="tx1"/>
                        </a:solidFill>
                        <a:latin typeface="Calibri"/>
                        <a:ea typeface="Calibri"/>
                        <a:cs typeface="Times New Roman"/>
                      </a:endParaRPr>
                    </a:p>
                  </a:txBody>
                  <a:tcPr marL="68580" marR="68580" marT="0" marB="0" anchor="ctr"/>
                </a:tc>
              </a:tr>
            </a:tbl>
          </a:graphicData>
        </a:graphic>
      </p:graphicFrame>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45719"/>
          </a:xfrm>
        </p:spPr>
        <p:txBody>
          <a:bodyPr>
            <a:normAutofit fontScale="90000"/>
          </a:bodyPr>
          <a:lstStyle/>
          <a:p>
            <a:pPr algn="ctr"/>
            <a:endParaRPr lang="ru-RU" sz="2400" dirty="0">
              <a:solidFill>
                <a:srgbClr val="002060"/>
              </a:solidFill>
            </a:endParaRPr>
          </a:p>
        </p:txBody>
      </p:sp>
      <p:sp>
        <p:nvSpPr>
          <p:cNvPr id="3" name="Содержимое 2"/>
          <p:cNvSpPr>
            <a:spLocks noGrp="1"/>
          </p:cNvSpPr>
          <p:nvPr>
            <p:ph idx="1"/>
          </p:nvPr>
        </p:nvSpPr>
        <p:spPr>
          <a:xfrm>
            <a:off x="395536" y="1484784"/>
            <a:ext cx="8229600" cy="4911824"/>
          </a:xfrm>
        </p:spPr>
        <p:txBody>
          <a:bodyPr>
            <a:normAutofit fontScale="77500" lnSpcReduction="20000"/>
          </a:bodyPr>
          <a:lstStyle/>
          <a:p>
            <a:pPr algn="ctr"/>
            <a:r>
              <a:rPr lang="ru-RU" b="1" dirty="0" smtClean="0">
                <a:solidFill>
                  <a:srgbClr val="FF0000"/>
                </a:solidFill>
              </a:rPr>
              <a:t>Победители и призеры:</a:t>
            </a:r>
          </a:p>
          <a:p>
            <a:r>
              <a:rPr lang="ru-RU" i="1" dirty="0" smtClean="0"/>
              <a:t>Интеллектуальный чемпионат по биологии</a:t>
            </a:r>
          </a:p>
          <a:p>
            <a:endParaRPr lang="ru-RU" dirty="0" smtClean="0"/>
          </a:p>
          <a:p>
            <a:r>
              <a:rPr lang="ru-RU" i="1" dirty="0" smtClean="0"/>
              <a:t>Муниципальный этап Всероссийской олимпиады по биологии и экологии</a:t>
            </a:r>
          </a:p>
          <a:p>
            <a:endParaRPr lang="ru-RU" i="1" dirty="0" smtClean="0"/>
          </a:p>
          <a:p>
            <a:r>
              <a:rPr lang="ru-RU" i="1" dirty="0" smtClean="0"/>
              <a:t>Республиканский</a:t>
            </a:r>
            <a:r>
              <a:rPr lang="ru-RU" dirty="0" smtClean="0"/>
              <a:t> </a:t>
            </a:r>
            <a:r>
              <a:rPr lang="ru-RU" i="1" dirty="0" smtClean="0"/>
              <a:t>тур Всероссийской олимпиады по биологии и экологии</a:t>
            </a:r>
          </a:p>
          <a:p>
            <a:endParaRPr lang="ru-RU" i="1" dirty="0" smtClean="0"/>
          </a:p>
          <a:p>
            <a:endParaRPr lang="ru-RU" i="1" dirty="0" smtClean="0"/>
          </a:p>
          <a:p>
            <a:endParaRPr lang="ru-RU" i="1" dirty="0" smtClean="0"/>
          </a:p>
          <a:p>
            <a:endParaRPr lang="ru-RU" i="1" dirty="0" smtClean="0"/>
          </a:p>
          <a:p>
            <a:endParaRPr lang="ru-RU" i="1" dirty="0" smtClean="0"/>
          </a:p>
          <a:p>
            <a:r>
              <a:rPr lang="ru-RU" i="1" dirty="0" smtClean="0"/>
              <a:t> Межрегиональной биологической олимпиады (приглашены на 2 тур олимпиады в рамках Всероссийской весенней биологической школы)</a:t>
            </a:r>
            <a:endParaRPr lang="ru-RU" b="1" dirty="0">
              <a:solidFill>
                <a:srgbClr val="FF0000"/>
              </a:solidFill>
            </a:endParaRPr>
          </a:p>
        </p:txBody>
      </p:sp>
      <p:graphicFrame>
        <p:nvGraphicFramePr>
          <p:cNvPr id="4" name="Таблица 3"/>
          <p:cNvGraphicFramePr>
            <a:graphicFrameLocks noGrp="1"/>
          </p:cNvGraphicFramePr>
          <p:nvPr/>
        </p:nvGraphicFramePr>
        <p:xfrm>
          <a:off x="323528" y="260648"/>
          <a:ext cx="8280922" cy="6184383"/>
        </p:xfrm>
        <a:graphic>
          <a:graphicData uri="http://schemas.openxmlformats.org/drawingml/2006/table">
            <a:tbl>
              <a:tblPr firstRow="1" bandRow="1">
                <a:tableStyleId>{5C22544A-7EE6-4342-B048-85BDC9FD1C3A}</a:tableStyleId>
              </a:tblPr>
              <a:tblGrid>
                <a:gridCol w="576065"/>
                <a:gridCol w="1976701"/>
                <a:gridCol w="1983739"/>
                <a:gridCol w="1728192"/>
                <a:gridCol w="708711"/>
                <a:gridCol w="1307514"/>
              </a:tblGrid>
              <a:tr h="985264">
                <a:tc>
                  <a:txBody>
                    <a:bodyPr/>
                    <a:lstStyle/>
                    <a:p>
                      <a:pPr>
                        <a:lnSpc>
                          <a:spcPct val="115000"/>
                        </a:lnSpc>
                        <a:spcAft>
                          <a:spcPts val="0"/>
                        </a:spcAft>
                      </a:pPr>
                      <a:r>
                        <a:rPr lang="ru-RU" sz="1600" b="1" dirty="0">
                          <a:solidFill>
                            <a:schemeClr val="tx1"/>
                          </a:solidFill>
                          <a:latin typeface="Times New Roman"/>
                          <a:ea typeface="Calibri"/>
                          <a:cs typeface="Times New Roman"/>
                        </a:rPr>
                        <a:t>11б</a:t>
                      </a:r>
                      <a:endParaRPr lang="ru-RU" sz="1600" b="1" dirty="0">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1600" b="1" i="1" dirty="0" err="1">
                          <a:solidFill>
                            <a:schemeClr val="tx1"/>
                          </a:solidFill>
                          <a:latin typeface="Times New Roman"/>
                          <a:ea typeface="Times New Roman"/>
                          <a:cs typeface="Times New Roman"/>
                        </a:rPr>
                        <a:t>Галимуллин</a:t>
                      </a:r>
                      <a:r>
                        <a:rPr lang="ru-RU" sz="1600" b="1" i="1" dirty="0">
                          <a:solidFill>
                            <a:schemeClr val="tx1"/>
                          </a:solidFill>
                          <a:latin typeface="Times New Roman"/>
                          <a:ea typeface="Times New Roman"/>
                          <a:cs typeface="Times New Roman"/>
                        </a:rPr>
                        <a:t>  </a:t>
                      </a:r>
                      <a:r>
                        <a:rPr lang="ru-RU" sz="1600" b="1" i="1" dirty="0" err="1">
                          <a:solidFill>
                            <a:schemeClr val="tx1"/>
                          </a:solidFill>
                          <a:latin typeface="Times New Roman"/>
                          <a:ea typeface="Times New Roman"/>
                          <a:cs typeface="Times New Roman"/>
                        </a:rPr>
                        <a:t>Инсаф</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Олимпиада по биологии</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Муниципальный этап Всероссийской олимпиады</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2013</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призер</a:t>
                      </a:r>
                      <a:endParaRPr lang="ru-RU" sz="1600" b="1" dirty="0">
                        <a:solidFill>
                          <a:schemeClr val="tx1"/>
                        </a:solidFill>
                        <a:latin typeface="Calibri"/>
                        <a:ea typeface="Calibri"/>
                        <a:cs typeface="Times New Roman"/>
                      </a:endParaRPr>
                    </a:p>
                  </a:txBody>
                  <a:tcPr marL="68580" marR="68580" marT="0" marB="0" anchor="ctr"/>
                </a:tc>
              </a:tr>
              <a:tr h="985264">
                <a:tc>
                  <a:txBody>
                    <a:bodyPr/>
                    <a:lstStyle/>
                    <a:p>
                      <a:pPr>
                        <a:lnSpc>
                          <a:spcPct val="115000"/>
                        </a:lnSpc>
                        <a:spcAft>
                          <a:spcPts val="0"/>
                        </a:spcAft>
                      </a:pPr>
                      <a:r>
                        <a:rPr lang="ru-RU" sz="1600" b="1">
                          <a:solidFill>
                            <a:schemeClr val="tx1"/>
                          </a:solidFill>
                          <a:latin typeface="Times New Roman"/>
                          <a:ea typeface="Calibri"/>
                          <a:cs typeface="Times New Roman"/>
                        </a:rPr>
                        <a:t>9а</a:t>
                      </a:r>
                      <a:endParaRPr lang="ru-RU" sz="1600" b="1">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1600" b="1" i="1">
                          <a:solidFill>
                            <a:schemeClr val="tx1"/>
                          </a:solidFill>
                          <a:latin typeface="Times New Roman"/>
                          <a:ea typeface="Times New Roman"/>
                          <a:cs typeface="Times New Roman"/>
                        </a:rPr>
                        <a:t>Назарова  Валентина</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Олимпиада по экологии</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Муниципальный этап Всероссийской олимпиады</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a:solidFill>
                            <a:schemeClr val="tx1"/>
                          </a:solidFill>
                          <a:latin typeface="Times New Roman"/>
                          <a:ea typeface="Times New Roman"/>
                          <a:cs typeface="Times New Roman"/>
                        </a:rPr>
                        <a:t>2013</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призер</a:t>
                      </a:r>
                      <a:endParaRPr lang="ru-RU" sz="1600" b="1" dirty="0">
                        <a:solidFill>
                          <a:schemeClr val="tx1"/>
                        </a:solidFill>
                        <a:latin typeface="Calibri"/>
                        <a:ea typeface="Calibri"/>
                        <a:cs typeface="Times New Roman"/>
                      </a:endParaRPr>
                    </a:p>
                  </a:txBody>
                  <a:tcPr marL="68580" marR="68580" marT="0" marB="0" anchor="ctr"/>
                </a:tc>
              </a:tr>
              <a:tr h="1313685">
                <a:tc>
                  <a:txBody>
                    <a:bodyPr/>
                    <a:lstStyle/>
                    <a:p>
                      <a:pPr>
                        <a:lnSpc>
                          <a:spcPct val="115000"/>
                        </a:lnSpc>
                        <a:spcAft>
                          <a:spcPts val="0"/>
                        </a:spcAft>
                      </a:pPr>
                      <a:r>
                        <a:rPr lang="ru-RU" sz="1600" b="1">
                          <a:solidFill>
                            <a:schemeClr val="tx1"/>
                          </a:solidFill>
                          <a:latin typeface="Times New Roman"/>
                          <a:ea typeface="Calibri"/>
                          <a:cs typeface="Times New Roman"/>
                        </a:rPr>
                        <a:t>10в</a:t>
                      </a:r>
                      <a:endParaRPr lang="ru-RU" sz="1600" b="1">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1600" b="1" i="1">
                          <a:solidFill>
                            <a:schemeClr val="tx1"/>
                          </a:solidFill>
                          <a:latin typeface="Times New Roman"/>
                          <a:ea typeface="Times New Roman"/>
                          <a:cs typeface="Times New Roman"/>
                        </a:rPr>
                        <a:t>Муллахметова Диляра</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a:solidFill>
                            <a:schemeClr val="tx1"/>
                          </a:solidFill>
                          <a:latin typeface="Times New Roman"/>
                          <a:ea typeface="Times New Roman"/>
                          <a:cs typeface="Times New Roman"/>
                        </a:rPr>
                        <a:t>Олимпиада по экологии</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Муниципальный этап Всероссийской олимпиады</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2013</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призер</a:t>
                      </a:r>
                      <a:endParaRPr lang="ru-RU" sz="1600" b="1" dirty="0">
                        <a:solidFill>
                          <a:schemeClr val="tx1"/>
                        </a:solidFill>
                        <a:latin typeface="Calibri"/>
                        <a:ea typeface="Calibri"/>
                        <a:cs typeface="Times New Roman"/>
                      </a:endParaRPr>
                    </a:p>
                  </a:txBody>
                  <a:tcPr marL="68580" marR="68580" marT="0" marB="0" anchor="ctr"/>
                </a:tc>
              </a:tr>
              <a:tr h="1313685">
                <a:tc>
                  <a:txBody>
                    <a:bodyPr/>
                    <a:lstStyle/>
                    <a:p>
                      <a:pPr>
                        <a:lnSpc>
                          <a:spcPct val="115000"/>
                        </a:lnSpc>
                        <a:spcAft>
                          <a:spcPts val="0"/>
                        </a:spcAft>
                      </a:pPr>
                      <a:r>
                        <a:rPr lang="ru-RU" sz="1600" b="1">
                          <a:solidFill>
                            <a:schemeClr val="tx1"/>
                          </a:solidFill>
                          <a:latin typeface="Times New Roman"/>
                          <a:ea typeface="Calibri"/>
                          <a:cs typeface="Times New Roman"/>
                        </a:rPr>
                        <a:t>11б</a:t>
                      </a:r>
                      <a:endParaRPr lang="ru-RU" sz="1600" b="1">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1600" b="1" i="1">
                          <a:solidFill>
                            <a:schemeClr val="tx1"/>
                          </a:solidFill>
                          <a:latin typeface="Times New Roman"/>
                          <a:ea typeface="Times New Roman"/>
                          <a:cs typeface="Times New Roman"/>
                        </a:rPr>
                        <a:t>Фирстова Ольга</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a:solidFill>
                            <a:schemeClr val="tx1"/>
                          </a:solidFill>
                          <a:latin typeface="Times New Roman"/>
                          <a:ea typeface="Times New Roman"/>
                          <a:cs typeface="Times New Roman"/>
                        </a:rPr>
                        <a:t>Олимпиада по экологии</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a:solidFill>
                            <a:schemeClr val="tx1"/>
                          </a:solidFill>
                          <a:latin typeface="Times New Roman"/>
                          <a:ea typeface="Times New Roman"/>
                          <a:cs typeface="Times New Roman"/>
                        </a:rPr>
                        <a:t>Муниципальный этап Всероссийской олимпиады</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a:solidFill>
                            <a:schemeClr val="tx1"/>
                          </a:solidFill>
                          <a:latin typeface="Times New Roman"/>
                          <a:ea typeface="Times New Roman"/>
                          <a:cs typeface="Times New Roman"/>
                        </a:rPr>
                        <a:t>2013</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победитель</a:t>
                      </a:r>
                      <a:endParaRPr lang="ru-RU" sz="1600" b="1" dirty="0">
                        <a:solidFill>
                          <a:schemeClr val="tx1"/>
                        </a:solidFill>
                        <a:latin typeface="Calibri"/>
                        <a:ea typeface="Calibri"/>
                        <a:cs typeface="Times New Roman"/>
                      </a:endParaRPr>
                    </a:p>
                  </a:txBody>
                  <a:tcPr marL="68580" marR="68580" marT="0" marB="0" anchor="ctr"/>
                </a:tc>
              </a:tr>
              <a:tr h="1313685">
                <a:tc>
                  <a:txBody>
                    <a:bodyPr/>
                    <a:lstStyle/>
                    <a:p>
                      <a:pPr>
                        <a:lnSpc>
                          <a:spcPct val="115000"/>
                        </a:lnSpc>
                        <a:spcAft>
                          <a:spcPts val="0"/>
                        </a:spcAft>
                      </a:pPr>
                      <a:r>
                        <a:rPr lang="ru-RU" sz="1600" b="1">
                          <a:solidFill>
                            <a:schemeClr val="tx1"/>
                          </a:solidFill>
                          <a:latin typeface="Times New Roman"/>
                          <a:ea typeface="Calibri"/>
                          <a:cs typeface="Times New Roman"/>
                        </a:rPr>
                        <a:t>9а</a:t>
                      </a:r>
                      <a:endParaRPr lang="ru-RU" sz="1600" b="1">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1600" b="1" i="1">
                          <a:solidFill>
                            <a:schemeClr val="tx1"/>
                          </a:solidFill>
                          <a:latin typeface="Times New Roman"/>
                          <a:ea typeface="Times New Roman"/>
                          <a:cs typeface="Times New Roman"/>
                        </a:rPr>
                        <a:t>Назарова  Валентина</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a:solidFill>
                            <a:schemeClr val="tx1"/>
                          </a:solidFill>
                          <a:latin typeface="Times New Roman"/>
                          <a:ea typeface="Times New Roman"/>
                          <a:cs typeface="Times New Roman"/>
                        </a:rPr>
                        <a:t>Олимпиада по экологии</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a:solidFill>
                            <a:schemeClr val="tx1"/>
                          </a:solidFill>
                          <a:latin typeface="Times New Roman"/>
                          <a:ea typeface="Times New Roman"/>
                          <a:cs typeface="Times New Roman"/>
                        </a:rPr>
                        <a:t>Республиканский</a:t>
                      </a:r>
                      <a:endParaRPr lang="ru-RU" sz="1600" b="1">
                        <a:solidFill>
                          <a:schemeClr val="tx1"/>
                        </a:solidFill>
                        <a:latin typeface="Calibri"/>
                        <a:ea typeface="Calibri"/>
                        <a:cs typeface="Times New Roman"/>
                      </a:endParaRPr>
                    </a:p>
                    <a:p>
                      <a:pPr>
                        <a:lnSpc>
                          <a:spcPct val="115000"/>
                        </a:lnSpc>
                        <a:spcAft>
                          <a:spcPts val="0"/>
                        </a:spcAft>
                      </a:pPr>
                      <a:r>
                        <a:rPr lang="ru-RU" sz="1600" b="1" i="1">
                          <a:solidFill>
                            <a:schemeClr val="tx1"/>
                          </a:solidFill>
                          <a:latin typeface="Times New Roman"/>
                          <a:ea typeface="Times New Roman"/>
                          <a:cs typeface="Times New Roman"/>
                        </a:rPr>
                        <a:t>тур</a:t>
                      </a:r>
                      <a:endParaRPr lang="ru-RU" sz="1600" b="1">
                        <a:solidFill>
                          <a:schemeClr val="tx1"/>
                        </a:solidFill>
                        <a:latin typeface="Calibri"/>
                        <a:ea typeface="Calibri"/>
                        <a:cs typeface="Times New Roman"/>
                      </a:endParaRPr>
                    </a:p>
                    <a:p>
                      <a:pPr>
                        <a:lnSpc>
                          <a:spcPct val="115000"/>
                        </a:lnSpc>
                        <a:spcAft>
                          <a:spcPts val="0"/>
                        </a:spcAft>
                      </a:pPr>
                      <a:r>
                        <a:rPr lang="ru-RU" sz="1600" b="1" i="1">
                          <a:solidFill>
                            <a:schemeClr val="tx1"/>
                          </a:solidFill>
                          <a:latin typeface="Times New Roman"/>
                          <a:ea typeface="Times New Roman"/>
                          <a:cs typeface="Times New Roman"/>
                        </a:rPr>
                        <a:t> Всероссийской олимпиады</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a:solidFill>
                            <a:schemeClr val="tx1"/>
                          </a:solidFill>
                          <a:latin typeface="Times New Roman"/>
                          <a:ea typeface="Times New Roman"/>
                          <a:cs typeface="Times New Roman"/>
                        </a:rPr>
                        <a:t>2014</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участник</a:t>
                      </a:r>
                      <a:endParaRPr lang="ru-RU" sz="1600" b="1" dirty="0">
                        <a:solidFill>
                          <a:schemeClr val="tx1"/>
                        </a:solidFill>
                        <a:latin typeface="Calibri"/>
                        <a:ea typeface="Calibri"/>
                        <a:cs typeface="Times New Roman"/>
                      </a:endParaRPr>
                    </a:p>
                  </a:txBody>
                  <a:tcPr marL="68580" marR="68580" marT="0" marB="0" anchor="ctr"/>
                </a:tc>
              </a:tr>
            </a:tbl>
          </a:graphicData>
        </a:graphic>
      </p:graphicFrame>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45719"/>
          </a:xfrm>
        </p:spPr>
        <p:txBody>
          <a:bodyPr>
            <a:normAutofit fontScale="90000"/>
          </a:bodyPr>
          <a:lstStyle/>
          <a:p>
            <a:pPr algn="ctr"/>
            <a:endParaRPr lang="ru-RU" sz="2400" dirty="0">
              <a:solidFill>
                <a:srgbClr val="002060"/>
              </a:solidFill>
            </a:endParaRPr>
          </a:p>
        </p:txBody>
      </p:sp>
      <p:sp>
        <p:nvSpPr>
          <p:cNvPr id="3" name="Содержимое 2"/>
          <p:cNvSpPr>
            <a:spLocks noGrp="1"/>
          </p:cNvSpPr>
          <p:nvPr>
            <p:ph idx="1"/>
          </p:nvPr>
        </p:nvSpPr>
        <p:spPr>
          <a:xfrm>
            <a:off x="395536" y="1484784"/>
            <a:ext cx="8229600" cy="4911824"/>
          </a:xfrm>
        </p:spPr>
        <p:txBody>
          <a:bodyPr>
            <a:normAutofit fontScale="77500" lnSpcReduction="20000"/>
          </a:bodyPr>
          <a:lstStyle/>
          <a:p>
            <a:pPr algn="ctr"/>
            <a:r>
              <a:rPr lang="ru-RU" b="1" dirty="0" smtClean="0">
                <a:solidFill>
                  <a:srgbClr val="FF0000"/>
                </a:solidFill>
              </a:rPr>
              <a:t>Победители и призеры:</a:t>
            </a:r>
          </a:p>
          <a:p>
            <a:r>
              <a:rPr lang="ru-RU" i="1" dirty="0" smtClean="0"/>
              <a:t>Интеллектуальный чемпионат по биологии</a:t>
            </a:r>
          </a:p>
          <a:p>
            <a:endParaRPr lang="ru-RU" dirty="0" smtClean="0"/>
          </a:p>
          <a:p>
            <a:r>
              <a:rPr lang="ru-RU" i="1" dirty="0" smtClean="0"/>
              <a:t>Муниципальный этап Всероссийской олимпиады по биологии и экологии</a:t>
            </a:r>
          </a:p>
          <a:p>
            <a:endParaRPr lang="ru-RU" i="1" dirty="0" smtClean="0"/>
          </a:p>
          <a:p>
            <a:r>
              <a:rPr lang="ru-RU" i="1" dirty="0" smtClean="0"/>
              <a:t>Республиканский</a:t>
            </a:r>
            <a:r>
              <a:rPr lang="ru-RU" dirty="0" smtClean="0"/>
              <a:t> </a:t>
            </a:r>
            <a:r>
              <a:rPr lang="ru-RU" i="1" dirty="0" smtClean="0"/>
              <a:t>тур Всероссийской олимпиады по биологии и экологии</a:t>
            </a:r>
          </a:p>
          <a:p>
            <a:endParaRPr lang="ru-RU" i="1" dirty="0" smtClean="0"/>
          </a:p>
          <a:p>
            <a:endParaRPr lang="ru-RU" i="1" dirty="0" smtClean="0"/>
          </a:p>
          <a:p>
            <a:endParaRPr lang="ru-RU" i="1" dirty="0" smtClean="0"/>
          </a:p>
          <a:p>
            <a:endParaRPr lang="ru-RU" i="1" dirty="0" smtClean="0"/>
          </a:p>
          <a:p>
            <a:endParaRPr lang="ru-RU" i="1" dirty="0" smtClean="0"/>
          </a:p>
          <a:p>
            <a:r>
              <a:rPr lang="ru-RU" i="1" dirty="0" smtClean="0"/>
              <a:t> Межрегиональной биологической олимпиады (приглашены на 2 тур олимпиады в рамках Всероссийской весенней биологической школы)</a:t>
            </a:r>
            <a:endParaRPr lang="ru-RU" b="1" dirty="0">
              <a:solidFill>
                <a:srgbClr val="FF0000"/>
              </a:solidFill>
            </a:endParaRPr>
          </a:p>
        </p:txBody>
      </p:sp>
      <p:graphicFrame>
        <p:nvGraphicFramePr>
          <p:cNvPr id="4" name="Таблица 3"/>
          <p:cNvGraphicFramePr>
            <a:graphicFrameLocks noGrp="1"/>
          </p:cNvGraphicFramePr>
          <p:nvPr/>
        </p:nvGraphicFramePr>
        <p:xfrm>
          <a:off x="323528" y="260648"/>
          <a:ext cx="8280922" cy="6387080"/>
        </p:xfrm>
        <a:graphic>
          <a:graphicData uri="http://schemas.openxmlformats.org/drawingml/2006/table">
            <a:tbl>
              <a:tblPr firstRow="1" bandRow="1">
                <a:tableStyleId>{5C22544A-7EE6-4342-B048-85BDC9FD1C3A}</a:tableStyleId>
              </a:tblPr>
              <a:tblGrid>
                <a:gridCol w="576065"/>
                <a:gridCol w="1976701"/>
                <a:gridCol w="1983739"/>
                <a:gridCol w="1728192"/>
                <a:gridCol w="708711"/>
                <a:gridCol w="1307514"/>
              </a:tblGrid>
              <a:tr h="985264">
                <a:tc>
                  <a:txBody>
                    <a:bodyPr/>
                    <a:lstStyle/>
                    <a:p>
                      <a:pPr>
                        <a:lnSpc>
                          <a:spcPct val="115000"/>
                        </a:lnSpc>
                        <a:spcAft>
                          <a:spcPts val="0"/>
                        </a:spcAft>
                      </a:pPr>
                      <a:r>
                        <a:rPr lang="ru-RU" sz="1400" b="1" dirty="0">
                          <a:solidFill>
                            <a:schemeClr val="tx1"/>
                          </a:solidFill>
                          <a:latin typeface="Times New Roman"/>
                          <a:ea typeface="Calibri"/>
                          <a:cs typeface="Times New Roman"/>
                        </a:rPr>
                        <a:t>11б</a:t>
                      </a:r>
                      <a:endParaRPr lang="ru-RU" sz="1400" b="1" dirty="0">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1400" b="1" i="1" dirty="0" err="1">
                          <a:solidFill>
                            <a:schemeClr val="tx1"/>
                          </a:solidFill>
                          <a:latin typeface="Times New Roman"/>
                          <a:ea typeface="Times New Roman"/>
                          <a:cs typeface="Times New Roman"/>
                        </a:rPr>
                        <a:t>Фирстова</a:t>
                      </a:r>
                      <a:r>
                        <a:rPr lang="ru-RU" sz="1400" b="1" i="1" dirty="0">
                          <a:solidFill>
                            <a:schemeClr val="tx1"/>
                          </a:solidFill>
                          <a:latin typeface="Times New Roman"/>
                          <a:ea typeface="Times New Roman"/>
                          <a:cs typeface="Times New Roman"/>
                        </a:rPr>
                        <a:t> Ольга</a:t>
                      </a:r>
                      <a:endParaRPr lang="ru-RU" sz="14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400" b="1" i="1" dirty="0">
                          <a:solidFill>
                            <a:schemeClr val="tx1"/>
                          </a:solidFill>
                          <a:latin typeface="Times New Roman"/>
                          <a:ea typeface="Times New Roman"/>
                          <a:cs typeface="Times New Roman"/>
                        </a:rPr>
                        <a:t>Олимпиада по экологии</a:t>
                      </a:r>
                      <a:endParaRPr lang="ru-RU" sz="14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400" b="1" i="1">
                          <a:solidFill>
                            <a:schemeClr val="tx1"/>
                          </a:solidFill>
                          <a:latin typeface="Times New Roman"/>
                          <a:ea typeface="Times New Roman"/>
                          <a:cs typeface="Times New Roman"/>
                        </a:rPr>
                        <a:t>Республиканский</a:t>
                      </a:r>
                      <a:endParaRPr lang="ru-RU" sz="1400" b="1">
                        <a:solidFill>
                          <a:schemeClr val="tx1"/>
                        </a:solidFill>
                        <a:latin typeface="Calibri"/>
                        <a:ea typeface="Calibri"/>
                        <a:cs typeface="Times New Roman"/>
                      </a:endParaRPr>
                    </a:p>
                    <a:p>
                      <a:pPr>
                        <a:lnSpc>
                          <a:spcPct val="115000"/>
                        </a:lnSpc>
                        <a:spcAft>
                          <a:spcPts val="0"/>
                        </a:spcAft>
                      </a:pPr>
                      <a:r>
                        <a:rPr lang="ru-RU" sz="1400" b="1" i="1">
                          <a:solidFill>
                            <a:schemeClr val="tx1"/>
                          </a:solidFill>
                          <a:latin typeface="Times New Roman"/>
                          <a:ea typeface="Times New Roman"/>
                          <a:cs typeface="Times New Roman"/>
                        </a:rPr>
                        <a:t>тур</a:t>
                      </a:r>
                      <a:endParaRPr lang="ru-RU" sz="1400" b="1">
                        <a:solidFill>
                          <a:schemeClr val="tx1"/>
                        </a:solidFill>
                        <a:latin typeface="Calibri"/>
                        <a:ea typeface="Calibri"/>
                        <a:cs typeface="Times New Roman"/>
                      </a:endParaRPr>
                    </a:p>
                    <a:p>
                      <a:pPr>
                        <a:lnSpc>
                          <a:spcPct val="115000"/>
                        </a:lnSpc>
                        <a:spcAft>
                          <a:spcPts val="0"/>
                        </a:spcAft>
                      </a:pPr>
                      <a:r>
                        <a:rPr lang="ru-RU" sz="1400" b="1" i="1">
                          <a:solidFill>
                            <a:schemeClr val="tx1"/>
                          </a:solidFill>
                          <a:latin typeface="Times New Roman"/>
                          <a:ea typeface="Times New Roman"/>
                          <a:cs typeface="Times New Roman"/>
                        </a:rPr>
                        <a:t> Всероссийской олимпиады</a:t>
                      </a:r>
                      <a:endParaRPr lang="ru-RU" sz="14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400" b="1" i="1">
                          <a:solidFill>
                            <a:schemeClr val="tx1"/>
                          </a:solidFill>
                          <a:latin typeface="Times New Roman"/>
                          <a:ea typeface="Times New Roman"/>
                          <a:cs typeface="Times New Roman"/>
                        </a:rPr>
                        <a:t>2014</a:t>
                      </a:r>
                      <a:endParaRPr lang="ru-RU" sz="14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400" b="1" i="1">
                          <a:solidFill>
                            <a:schemeClr val="tx1"/>
                          </a:solidFill>
                          <a:latin typeface="Times New Roman"/>
                          <a:ea typeface="Times New Roman"/>
                          <a:cs typeface="Times New Roman"/>
                        </a:rPr>
                        <a:t>участник</a:t>
                      </a:r>
                      <a:endParaRPr lang="ru-RU" sz="1400" b="1">
                        <a:solidFill>
                          <a:schemeClr val="tx1"/>
                        </a:solidFill>
                        <a:latin typeface="Calibri"/>
                        <a:ea typeface="Calibri"/>
                        <a:cs typeface="Times New Roman"/>
                      </a:endParaRPr>
                    </a:p>
                  </a:txBody>
                  <a:tcPr marL="68580" marR="68580" marT="0" marB="0" anchor="ctr"/>
                </a:tc>
              </a:tr>
              <a:tr h="985264">
                <a:tc>
                  <a:txBody>
                    <a:bodyPr/>
                    <a:lstStyle/>
                    <a:p>
                      <a:pPr>
                        <a:lnSpc>
                          <a:spcPct val="115000"/>
                        </a:lnSpc>
                        <a:spcAft>
                          <a:spcPts val="0"/>
                        </a:spcAft>
                      </a:pPr>
                      <a:r>
                        <a:rPr lang="ru-RU" sz="1400" b="1">
                          <a:solidFill>
                            <a:schemeClr val="tx1"/>
                          </a:solidFill>
                          <a:latin typeface="Times New Roman"/>
                          <a:ea typeface="Calibri"/>
                          <a:cs typeface="Times New Roman"/>
                        </a:rPr>
                        <a:t>8б</a:t>
                      </a:r>
                      <a:endParaRPr lang="ru-RU" sz="1400" b="1">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1400" b="1" i="1" dirty="0" err="1">
                          <a:solidFill>
                            <a:schemeClr val="tx1"/>
                          </a:solidFill>
                          <a:latin typeface="Times New Roman"/>
                          <a:ea typeface="Times New Roman"/>
                          <a:cs typeface="Times New Roman"/>
                        </a:rPr>
                        <a:t>Закирова</a:t>
                      </a:r>
                      <a:r>
                        <a:rPr lang="ru-RU" sz="1400" b="1" i="1" dirty="0">
                          <a:solidFill>
                            <a:schemeClr val="tx1"/>
                          </a:solidFill>
                          <a:latin typeface="Times New Roman"/>
                          <a:ea typeface="Times New Roman"/>
                          <a:cs typeface="Times New Roman"/>
                        </a:rPr>
                        <a:t> Азалия</a:t>
                      </a:r>
                      <a:endParaRPr lang="ru-RU" sz="14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400" b="1" i="1" dirty="0">
                          <a:solidFill>
                            <a:schemeClr val="tx1"/>
                          </a:solidFill>
                          <a:latin typeface="Times New Roman"/>
                          <a:ea typeface="Times New Roman"/>
                          <a:cs typeface="Times New Roman"/>
                        </a:rPr>
                        <a:t>Олимпиада по биологии</a:t>
                      </a:r>
                      <a:endParaRPr lang="ru-RU" sz="14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400" b="1" i="1" dirty="0">
                          <a:solidFill>
                            <a:schemeClr val="tx1"/>
                          </a:solidFill>
                          <a:latin typeface="Times New Roman"/>
                          <a:ea typeface="Times New Roman"/>
                          <a:cs typeface="Times New Roman"/>
                        </a:rPr>
                        <a:t>Республиканский</a:t>
                      </a:r>
                      <a:endParaRPr lang="ru-RU" sz="1400" b="1" dirty="0">
                        <a:solidFill>
                          <a:schemeClr val="tx1"/>
                        </a:solidFill>
                        <a:latin typeface="Calibri"/>
                        <a:ea typeface="Calibri"/>
                        <a:cs typeface="Times New Roman"/>
                      </a:endParaRPr>
                    </a:p>
                    <a:p>
                      <a:pPr>
                        <a:lnSpc>
                          <a:spcPct val="115000"/>
                        </a:lnSpc>
                        <a:spcAft>
                          <a:spcPts val="0"/>
                        </a:spcAft>
                      </a:pPr>
                      <a:r>
                        <a:rPr lang="ru-RU" sz="1400" b="1" i="1" dirty="0">
                          <a:solidFill>
                            <a:schemeClr val="tx1"/>
                          </a:solidFill>
                          <a:latin typeface="Times New Roman"/>
                          <a:ea typeface="Times New Roman"/>
                          <a:cs typeface="Times New Roman"/>
                        </a:rPr>
                        <a:t>тур</a:t>
                      </a:r>
                      <a:endParaRPr lang="ru-RU" sz="1400" b="1" dirty="0">
                        <a:solidFill>
                          <a:schemeClr val="tx1"/>
                        </a:solidFill>
                        <a:latin typeface="Calibri"/>
                        <a:ea typeface="Calibri"/>
                        <a:cs typeface="Times New Roman"/>
                      </a:endParaRPr>
                    </a:p>
                    <a:p>
                      <a:pPr>
                        <a:lnSpc>
                          <a:spcPct val="115000"/>
                        </a:lnSpc>
                        <a:spcAft>
                          <a:spcPts val="0"/>
                        </a:spcAft>
                      </a:pPr>
                      <a:r>
                        <a:rPr lang="ru-RU" sz="1400" b="1" i="1" dirty="0">
                          <a:solidFill>
                            <a:schemeClr val="tx1"/>
                          </a:solidFill>
                          <a:latin typeface="Times New Roman"/>
                          <a:ea typeface="Times New Roman"/>
                          <a:cs typeface="Times New Roman"/>
                        </a:rPr>
                        <a:t> Всероссийской олимпиады</a:t>
                      </a:r>
                      <a:endParaRPr lang="ru-RU" sz="14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400" b="1" i="1" dirty="0">
                          <a:solidFill>
                            <a:schemeClr val="tx1"/>
                          </a:solidFill>
                          <a:latin typeface="Times New Roman"/>
                          <a:ea typeface="Times New Roman"/>
                          <a:cs typeface="Times New Roman"/>
                        </a:rPr>
                        <a:t>2014</a:t>
                      </a:r>
                      <a:endParaRPr lang="ru-RU" sz="14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400" b="1" i="1" dirty="0">
                          <a:solidFill>
                            <a:schemeClr val="tx1"/>
                          </a:solidFill>
                          <a:latin typeface="Times New Roman"/>
                          <a:ea typeface="Times New Roman"/>
                          <a:cs typeface="Times New Roman"/>
                        </a:rPr>
                        <a:t>призер</a:t>
                      </a:r>
                      <a:endParaRPr lang="ru-RU" sz="1400" b="1" dirty="0">
                        <a:solidFill>
                          <a:schemeClr val="tx1"/>
                        </a:solidFill>
                        <a:latin typeface="Calibri"/>
                        <a:ea typeface="Calibri"/>
                        <a:cs typeface="Times New Roman"/>
                      </a:endParaRPr>
                    </a:p>
                  </a:txBody>
                  <a:tcPr marL="68580" marR="68580" marT="0" marB="0" anchor="ctr"/>
                </a:tc>
              </a:tr>
              <a:tr h="1313685">
                <a:tc>
                  <a:txBody>
                    <a:bodyPr/>
                    <a:lstStyle/>
                    <a:p>
                      <a:pPr>
                        <a:lnSpc>
                          <a:spcPct val="115000"/>
                        </a:lnSpc>
                        <a:spcAft>
                          <a:spcPts val="0"/>
                        </a:spcAft>
                      </a:pPr>
                      <a:r>
                        <a:rPr lang="ru-RU" sz="1400" b="1">
                          <a:solidFill>
                            <a:schemeClr val="tx1"/>
                          </a:solidFill>
                          <a:latin typeface="Times New Roman"/>
                          <a:ea typeface="Calibri"/>
                          <a:cs typeface="Times New Roman"/>
                        </a:rPr>
                        <a:t>9а</a:t>
                      </a:r>
                      <a:endParaRPr lang="ru-RU" sz="1400" b="1">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1400" b="1" i="1">
                          <a:solidFill>
                            <a:schemeClr val="tx1"/>
                          </a:solidFill>
                          <a:latin typeface="Times New Roman"/>
                          <a:ea typeface="Times New Roman"/>
                          <a:cs typeface="Times New Roman"/>
                        </a:rPr>
                        <a:t>Файзрахманова Алина</a:t>
                      </a:r>
                      <a:endParaRPr lang="ru-RU" sz="14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400" b="1" i="1" dirty="0">
                          <a:solidFill>
                            <a:schemeClr val="tx1"/>
                          </a:solidFill>
                          <a:latin typeface="Times New Roman"/>
                          <a:ea typeface="Times New Roman"/>
                          <a:cs typeface="Times New Roman"/>
                        </a:rPr>
                        <a:t>1 тур Межрегиональной биологической олимпиады (приглашена на 2 тур олимпиады в рамках Всероссийской весенней биологической школы)</a:t>
                      </a:r>
                      <a:endParaRPr lang="ru-RU" sz="14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400" b="1" i="1" dirty="0">
                          <a:solidFill>
                            <a:schemeClr val="tx1"/>
                          </a:solidFill>
                          <a:latin typeface="Times New Roman"/>
                          <a:ea typeface="Times New Roman"/>
                          <a:cs typeface="Times New Roman"/>
                        </a:rPr>
                        <a:t>межрегиональный</a:t>
                      </a:r>
                      <a:endParaRPr lang="ru-RU" sz="14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400" b="1" i="1" dirty="0">
                          <a:solidFill>
                            <a:schemeClr val="tx1"/>
                          </a:solidFill>
                          <a:latin typeface="Times New Roman"/>
                          <a:ea typeface="Times New Roman"/>
                          <a:cs typeface="Times New Roman"/>
                        </a:rPr>
                        <a:t>2014</a:t>
                      </a:r>
                      <a:endParaRPr lang="ru-RU" sz="14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400" b="1" i="1" dirty="0">
                          <a:solidFill>
                            <a:schemeClr val="tx1"/>
                          </a:solidFill>
                          <a:latin typeface="Times New Roman"/>
                          <a:ea typeface="Times New Roman"/>
                          <a:cs typeface="Times New Roman"/>
                        </a:rPr>
                        <a:t>призер</a:t>
                      </a:r>
                      <a:endParaRPr lang="ru-RU" sz="1400" b="1" dirty="0">
                        <a:solidFill>
                          <a:schemeClr val="tx1"/>
                        </a:solidFill>
                        <a:latin typeface="Calibri"/>
                        <a:ea typeface="Calibri"/>
                        <a:cs typeface="Times New Roman"/>
                      </a:endParaRPr>
                    </a:p>
                  </a:txBody>
                  <a:tcPr marL="68580" marR="68580" marT="0" marB="0" anchor="ctr"/>
                </a:tc>
              </a:tr>
              <a:tr h="1313685">
                <a:tc>
                  <a:txBody>
                    <a:bodyPr/>
                    <a:lstStyle/>
                    <a:p>
                      <a:pPr>
                        <a:lnSpc>
                          <a:spcPct val="115000"/>
                        </a:lnSpc>
                        <a:spcAft>
                          <a:spcPts val="0"/>
                        </a:spcAft>
                      </a:pPr>
                      <a:r>
                        <a:rPr lang="ru-RU" sz="1400" b="1">
                          <a:solidFill>
                            <a:schemeClr val="tx1"/>
                          </a:solidFill>
                          <a:latin typeface="Times New Roman"/>
                          <a:ea typeface="Calibri"/>
                          <a:cs typeface="Times New Roman"/>
                        </a:rPr>
                        <a:t>8б</a:t>
                      </a:r>
                      <a:endParaRPr lang="ru-RU" sz="1400" b="1">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1400" b="1" i="1">
                          <a:solidFill>
                            <a:schemeClr val="tx1"/>
                          </a:solidFill>
                          <a:latin typeface="Times New Roman"/>
                          <a:ea typeface="Times New Roman"/>
                          <a:cs typeface="Times New Roman"/>
                        </a:rPr>
                        <a:t>Хабибуллина Алина</a:t>
                      </a:r>
                      <a:endParaRPr lang="ru-RU" sz="14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400" b="1" i="1">
                          <a:solidFill>
                            <a:schemeClr val="tx1"/>
                          </a:solidFill>
                          <a:latin typeface="Times New Roman"/>
                          <a:ea typeface="Times New Roman"/>
                          <a:cs typeface="Times New Roman"/>
                        </a:rPr>
                        <a:t>1 тур Межрегиональной биологической олимпиады (приглашена на 2 тур олимпиады в рамках Всероссийской весенней биологической школы )</a:t>
                      </a:r>
                      <a:endParaRPr lang="ru-RU" sz="14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400" b="1" i="1" dirty="0">
                          <a:solidFill>
                            <a:schemeClr val="tx1"/>
                          </a:solidFill>
                          <a:latin typeface="Times New Roman"/>
                          <a:ea typeface="Times New Roman"/>
                          <a:cs typeface="Times New Roman"/>
                        </a:rPr>
                        <a:t>межрегиональный</a:t>
                      </a:r>
                      <a:endParaRPr lang="ru-RU" sz="14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400" b="1" i="1" dirty="0">
                          <a:solidFill>
                            <a:schemeClr val="tx1"/>
                          </a:solidFill>
                          <a:latin typeface="Times New Roman"/>
                          <a:ea typeface="Times New Roman"/>
                          <a:cs typeface="Times New Roman"/>
                        </a:rPr>
                        <a:t>2014</a:t>
                      </a:r>
                      <a:endParaRPr lang="ru-RU" sz="14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400" b="1" i="1" dirty="0">
                          <a:solidFill>
                            <a:schemeClr val="tx1"/>
                          </a:solidFill>
                          <a:latin typeface="Times New Roman"/>
                          <a:ea typeface="Times New Roman"/>
                          <a:cs typeface="Times New Roman"/>
                        </a:rPr>
                        <a:t>призер</a:t>
                      </a:r>
                      <a:endParaRPr lang="ru-RU" sz="1400" b="1" dirty="0">
                        <a:solidFill>
                          <a:schemeClr val="tx1"/>
                        </a:solidFill>
                        <a:latin typeface="Calibri"/>
                        <a:ea typeface="Calibri"/>
                        <a:cs typeface="Times New Roman"/>
                      </a:endParaRPr>
                    </a:p>
                  </a:txBody>
                  <a:tcPr marL="68580" marR="68580" marT="0" marB="0" anchor="ctr"/>
                </a:tc>
              </a:tr>
            </a:tbl>
          </a:graphicData>
        </a:graphic>
      </p:graphicFrame>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45719"/>
          </a:xfrm>
        </p:spPr>
        <p:txBody>
          <a:bodyPr>
            <a:normAutofit fontScale="90000"/>
          </a:bodyPr>
          <a:lstStyle/>
          <a:p>
            <a:pPr algn="ctr"/>
            <a:endParaRPr lang="ru-RU" sz="2400" dirty="0">
              <a:solidFill>
                <a:srgbClr val="002060"/>
              </a:solidFill>
            </a:endParaRPr>
          </a:p>
        </p:txBody>
      </p:sp>
      <p:sp>
        <p:nvSpPr>
          <p:cNvPr id="3" name="Содержимое 2"/>
          <p:cNvSpPr>
            <a:spLocks noGrp="1"/>
          </p:cNvSpPr>
          <p:nvPr>
            <p:ph idx="1"/>
          </p:nvPr>
        </p:nvSpPr>
        <p:spPr>
          <a:xfrm>
            <a:off x="395536" y="1484784"/>
            <a:ext cx="8229600" cy="4911824"/>
          </a:xfrm>
        </p:spPr>
        <p:txBody>
          <a:bodyPr>
            <a:normAutofit fontScale="77500" lnSpcReduction="20000"/>
          </a:bodyPr>
          <a:lstStyle/>
          <a:p>
            <a:pPr algn="ctr"/>
            <a:r>
              <a:rPr lang="ru-RU" b="1" dirty="0" smtClean="0">
                <a:solidFill>
                  <a:srgbClr val="FF0000"/>
                </a:solidFill>
              </a:rPr>
              <a:t>Победители и призеры:</a:t>
            </a:r>
          </a:p>
          <a:p>
            <a:r>
              <a:rPr lang="ru-RU" i="1" dirty="0" smtClean="0"/>
              <a:t>Интеллектуальный чемпионат по биологии</a:t>
            </a:r>
          </a:p>
          <a:p>
            <a:endParaRPr lang="ru-RU" dirty="0" smtClean="0"/>
          </a:p>
          <a:p>
            <a:r>
              <a:rPr lang="ru-RU" i="1" dirty="0" smtClean="0"/>
              <a:t>Муниципальный этап Всероссийской олимпиады по биологии и экологии</a:t>
            </a:r>
          </a:p>
          <a:p>
            <a:endParaRPr lang="ru-RU" i="1" dirty="0" smtClean="0"/>
          </a:p>
          <a:p>
            <a:r>
              <a:rPr lang="ru-RU" i="1" dirty="0" smtClean="0"/>
              <a:t>Республиканский</a:t>
            </a:r>
            <a:r>
              <a:rPr lang="ru-RU" dirty="0" smtClean="0"/>
              <a:t> </a:t>
            </a:r>
            <a:r>
              <a:rPr lang="ru-RU" i="1" dirty="0" smtClean="0"/>
              <a:t>тур Всероссийской олимпиады по биологии и экологии</a:t>
            </a:r>
          </a:p>
          <a:p>
            <a:endParaRPr lang="ru-RU" i="1" dirty="0" smtClean="0"/>
          </a:p>
          <a:p>
            <a:endParaRPr lang="ru-RU" i="1" dirty="0" smtClean="0"/>
          </a:p>
          <a:p>
            <a:endParaRPr lang="ru-RU" i="1" dirty="0" smtClean="0"/>
          </a:p>
          <a:p>
            <a:endParaRPr lang="ru-RU" i="1" dirty="0" smtClean="0"/>
          </a:p>
          <a:p>
            <a:endParaRPr lang="ru-RU" i="1" dirty="0" smtClean="0"/>
          </a:p>
          <a:p>
            <a:r>
              <a:rPr lang="ru-RU" i="1" dirty="0" smtClean="0"/>
              <a:t> Межрегиональной биологической олимпиады (приглашены на 2 тур олимпиады в рамках Всероссийской весенней биологической школы)</a:t>
            </a:r>
            <a:endParaRPr lang="ru-RU" b="1" dirty="0">
              <a:solidFill>
                <a:srgbClr val="FF0000"/>
              </a:solidFill>
            </a:endParaRPr>
          </a:p>
        </p:txBody>
      </p:sp>
      <p:graphicFrame>
        <p:nvGraphicFramePr>
          <p:cNvPr id="4" name="Таблица 3"/>
          <p:cNvGraphicFramePr>
            <a:graphicFrameLocks noGrp="1"/>
          </p:cNvGraphicFramePr>
          <p:nvPr/>
        </p:nvGraphicFramePr>
        <p:xfrm>
          <a:off x="323528" y="260648"/>
          <a:ext cx="8280922" cy="6553194"/>
        </p:xfrm>
        <a:graphic>
          <a:graphicData uri="http://schemas.openxmlformats.org/drawingml/2006/table">
            <a:tbl>
              <a:tblPr firstRow="1" bandRow="1">
                <a:tableStyleId>{5C22544A-7EE6-4342-B048-85BDC9FD1C3A}</a:tableStyleId>
              </a:tblPr>
              <a:tblGrid>
                <a:gridCol w="576065"/>
                <a:gridCol w="1800199"/>
                <a:gridCol w="2448272"/>
                <a:gridCol w="1440161"/>
                <a:gridCol w="708711"/>
                <a:gridCol w="1307514"/>
              </a:tblGrid>
              <a:tr h="1296144">
                <a:tc>
                  <a:txBody>
                    <a:bodyPr/>
                    <a:lstStyle/>
                    <a:p>
                      <a:pPr>
                        <a:lnSpc>
                          <a:spcPct val="115000"/>
                        </a:lnSpc>
                        <a:spcAft>
                          <a:spcPts val="0"/>
                        </a:spcAft>
                      </a:pPr>
                      <a:r>
                        <a:rPr lang="ru-RU" sz="1600" b="1" dirty="0">
                          <a:solidFill>
                            <a:schemeClr val="tx1"/>
                          </a:solidFill>
                          <a:latin typeface="Times New Roman"/>
                          <a:ea typeface="Calibri"/>
                          <a:cs typeface="Times New Roman"/>
                        </a:rPr>
                        <a:t>9б</a:t>
                      </a:r>
                      <a:endParaRPr lang="ru-RU" sz="1600" b="1" dirty="0">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Иванова Оля</a:t>
                      </a:r>
                      <a:endParaRPr lang="ru-RU" sz="1600" b="1" dirty="0">
                        <a:solidFill>
                          <a:schemeClr val="tx1"/>
                        </a:solidFill>
                        <a:latin typeface="Calibri"/>
                        <a:ea typeface="Calibri"/>
                        <a:cs typeface="Times New Roman"/>
                      </a:endParaRPr>
                    </a:p>
                    <a:p>
                      <a:pPr>
                        <a:lnSpc>
                          <a:spcPct val="115000"/>
                        </a:lnSpc>
                        <a:spcAft>
                          <a:spcPts val="0"/>
                        </a:spcAft>
                      </a:pPr>
                      <a:r>
                        <a:rPr lang="ru-RU" sz="1600" b="1" i="1" dirty="0">
                          <a:solidFill>
                            <a:schemeClr val="tx1"/>
                          </a:solidFill>
                          <a:latin typeface="Times New Roman"/>
                          <a:ea typeface="Times New Roman"/>
                          <a:cs typeface="Times New Roman"/>
                        </a:rPr>
                        <a:t>Иванова Юлия</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1 тур Межрегиональной биологической олимпиады (приглашена на 2 тур олимпиады в рамках Всероссийской весенней биологической школы )</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межрегиональный</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2014</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призер</a:t>
                      </a:r>
                      <a:endParaRPr lang="ru-RU" sz="1600" b="1" dirty="0">
                        <a:solidFill>
                          <a:schemeClr val="tx1"/>
                        </a:solidFill>
                        <a:latin typeface="Calibri"/>
                        <a:ea typeface="Calibri"/>
                        <a:cs typeface="Times New Roman"/>
                      </a:endParaRPr>
                    </a:p>
                  </a:txBody>
                  <a:tcPr marL="68580" marR="68580" marT="0" marB="0" anchor="ctr"/>
                </a:tc>
              </a:tr>
              <a:tr h="985264">
                <a:tc>
                  <a:txBody>
                    <a:bodyPr/>
                    <a:lstStyle/>
                    <a:p>
                      <a:pPr>
                        <a:lnSpc>
                          <a:spcPct val="115000"/>
                        </a:lnSpc>
                        <a:spcAft>
                          <a:spcPts val="0"/>
                        </a:spcAft>
                      </a:pPr>
                      <a:r>
                        <a:rPr lang="ru-RU" sz="1600" b="1">
                          <a:solidFill>
                            <a:schemeClr val="tx1"/>
                          </a:solidFill>
                          <a:latin typeface="Times New Roman"/>
                          <a:ea typeface="Calibri"/>
                          <a:cs typeface="Times New Roman"/>
                        </a:rPr>
                        <a:t>8б</a:t>
                      </a:r>
                      <a:endParaRPr lang="ru-RU" sz="1600" b="1">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1600" b="1" i="1" dirty="0" err="1">
                          <a:solidFill>
                            <a:schemeClr val="tx1"/>
                          </a:solidFill>
                          <a:latin typeface="Times New Roman"/>
                          <a:ea typeface="Times New Roman"/>
                          <a:cs typeface="Times New Roman"/>
                        </a:rPr>
                        <a:t>Насибуллина</a:t>
                      </a:r>
                      <a:r>
                        <a:rPr lang="ru-RU" sz="1600" b="1" i="1" dirty="0">
                          <a:solidFill>
                            <a:schemeClr val="tx1"/>
                          </a:solidFill>
                          <a:latin typeface="Times New Roman"/>
                          <a:ea typeface="Times New Roman"/>
                          <a:cs typeface="Times New Roman"/>
                        </a:rPr>
                        <a:t> </a:t>
                      </a:r>
                      <a:r>
                        <a:rPr lang="ru-RU" sz="1600" b="1" i="1" dirty="0" err="1">
                          <a:solidFill>
                            <a:schemeClr val="tx1"/>
                          </a:solidFill>
                          <a:latin typeface="Times New Roman"/>
                          <a:ea typeface="Times New Roman"/>
                          <a:cs typeface="Times New Roman"/>
                        </a:rPr>
                        <a:t>Эндже</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1 тур Межрегиональной биологической олимпиады (приглашена на 2 тур олимпиады в рамках Всероссийской весенней биологической школы )</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межрегиональный</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2014</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призер</a:t>
                      </a:r>
                      <a:endParaRPr lang="ru-RU" sz="1600" b="1" dirty="0">
                        <a:solidFill>
                          <a:schemeClr val="tx1"/>
                        </a:solidFill>
                        <a:latin typeface="Calibri"/>
                        <a:ea typeface="Calibri"/>
                        <a:cs typeface="Times New Roman"/>
                      </a:endParaRPr>
                    </a:p>
                  </a:txBody>
                  <a:tcPr marL="68580" marR="68580" marT="0" marB="0" anchor="ctr"/>
                </a:tc>
              </a:tr>
              <a:tr h="1313685">
                <a:tc>
                  <a:txBody>
                    <a:bodyPr/>
                    <a:lstStyle/>
                    <a:p>
                      <a:pPr>
                        <a:lnSpc>
                          <a:spcPct val="115000"/>
                        </a:lnSpc>
                        <a:spcAft>
                          <a:spcPts val="0"/>
                        </a:spcAft>
                      </a:pPr>
                      <a:r>
                        <a:rPr lang="ru-RU" sz="1600" b="1">
                          <a:solidFill>
                            <a:schemeClr val="tx1"/>
                          </a:solidFill>
                          <a:latin typeface="Times New Roman"/>
                          <a:ea typeface="Calibri"/>
                          <a:cs typeface="Times New Roman"/>
                        </a:rPr>
                        <a:t>10в</a:t>
                      </a:r>
                      <a:endParaRPr lang="ru-RU" sz="1600" b="1">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1600" b="1" i="1">
                          <a:solidFill>
                            <a:schemeClr val="tx1"/>
                          </a:solidFill>
                          <a:latin typeface="Times New Roman"/>
                          <a:ea typeface="Times New Roman"/>
                          <a:cs typeface="Times New Roman"/>
                        </a:rPr>
                        <a:t>Гараева Мадина</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a:solidFill>
                            <a:schemeClr val="tx1"/>
                          </a:solidFill>
                          <a:latin typeface="Times New Roman"/>
                          <a:ea typeface="Times New Roman"/>
                          <a:cs typeface="Times New Roman"/>
                        </a:rPr>
                        <a:t>Всероссийский «Молодежный биологический чемпионат»</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a:solidFill>
                            <a:schemeClr val="tx1"/>
                          </a:solidFill>
                          <a:latin typeface="Times New Roman"/>
                          <a:ea typeface="Times New Roman"/>
                          <a:cs typeface="Times New Roman"/>
                        </a:rPr>
                        <a:t>региональный</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2014</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 призер</a:t>
                      </a:r>
                      <a:endParaRPr lang="ru-RU" sz="1600" b="1" dirty="0">
                        <a:solidFill>
                          <a:schemeClr val="tx1"/>
                        </a:solidFill>
                        <a:latin typeface="Calibri"/>
                        <a:ea typeface="Calibri"/>
                        <a:cs typeface="Times New Roman"/>
                      </a:endParaRPr>
                    </a:p>
                  </a:txBody>
                  <a:tcPr marL="68580" marR="68580" marT="0" marB="0" anchor="ctr"/>
                </a:tc>
              </a:tr>
              <a:tr h="1313685">
                <a:tc>
                  <a:txBody>
                    <a:bodyPr/>
                    <a:lstStyle/>
                    <a:p>
                      <a:pPr>
                        <a:lnSpc>
                          <a:spcPct val="115000"/>
                        </a:lnSpc>
                        <a:spcAft>
                          <a:spcPts val="0"/>
                        </a:spcAft>
                      </a:pPr>
                      <a:r>
                        <a:rPr lang="ru-RU" sz="1600" b="1">
                          <a:solidFill>
                            <a:schemeClr val="tx1"/>
                          </a:solidFill>
                          <a:latin typeface="Times New Roman"/>
                          <a:ea typeface="Calibri"/>
                          <a:cs typeface="Times New Roman"/>
                        </a:rPr>
                        <a:t>10в</a:t>
                      </a:r>
                      <a:endParaRPr lang="ru-RU" sz="1600" b="1">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1600" b="1" i="1">
                          <a:solidFill>
                            <a:schemeClr val="tx1"/>
                          </a:solidFill>
                          <a:latin typeface="Times New Roman"/>
                          <a:ea typeface="Times New Roman"/>
                          <a:cs typeface="Times New Roman"/>
                        </a:rPr>
                        <a:t>Гильмутдинов Радиф</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a:solidFill>
                            <a:schemeClr val="tx1"/>
                          </a:solidFill>
                          <a:latin typeface="Times New Roman"/>
                          <a:ea typeface="Times New Roman"/>
                          <a:cs typeface="Times New Roman"/>
                        </a:rPr>
                        <a:t>Всероссийский «Молодежный биологический чемпионат»</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a:solidFill>
                            <a:schemeClr val="tx1"/>
                          </a:solidFill>
                          <a:latin typeface="Times New Roman"/>
                          <a:ea typeface="Times New Roman"/>
                          <a:cs typeface="Times New Roman"/>
                        </a:rPr>
                        <a:t>региональный</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a:solidFill>
                            <a:schemeClr val="tx1"/>
                          </a:solidFill>
                          <a:latin typeface="Times New Roman"/>
                          <a:ea typeface="Times New Roman"/>
                          <a:cs typeface="Times New Roman"/>
                        </a:rPr>
                        <a:t>2014</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 призер</a:t>
                      </a:r>
                      <a:endParaRPr lang="ru-RU" sz="1600" b="1" dirty="0">
                        <a:solidFill>
                          <a:schemeClr val="tx1"/>
                        </a:solidFill>
                        <a:latin typeface="Calibri"/>
                        <a:ea typeface="Calibri"/>
                        <a:cs typeface="Times New Roman"/>
                      </a:endParaRPr>
                    </a:p>
                  </a:txBody>
                  <a:tcPr marL="68580" marR="68580" marT="0" marB="0" anchor="ctr"/>
                </a:tc>
              </a:tr>
            </a:tbl>
          </a:graphicData>
        </a:graphic>
      </p:graphicFrame>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45719"/>
          </a:xfrm>
        </p:spPr>
        <p:txBody>
          <a:bodyPr>
            <a:normAutofit fontScale="90000"/>
          </a:bodyPr>
          <a:lstStyle/>
          <a:p>
            <a:pPr algn="ctr"/>
            <a:endParaRPr lang="ru-RU" sz="2400" dirty="0">
              <a:solidFill>
                <a:srgbClr val="002060"/>
              </a:solidFill>
            </a:endParaRPr>
          </a:p>
        </p:txBody>
      </p:sp>
      <p:sp>
        <p:nvSpPr>
          <p:cNvPr id="3" name="Содержимое 2"/>
          <p:cNvSpPr>
            <a:spLocks noGrp="1"/>
          </p:cNvSpPr>
          <p:nvPr>
            <p:ph idx="1"/>
          </p:nvPr>
        </p:nvSpPr>
        <p:spPr>
          <a:xfrm>
            <a:off x="395536" y="1484784"/>
            <a:ext cx="8229600" cy="4911824"/>
          </a:xfrm>
        </p:spPr>
        <p:txBody>
          <a:bodyPr>
            <a:normAutofit fontScale="77500" lnSpcReduction="20000"/>
          </a:bodyPr>
          <a:lstStyle/>
          <a:p>
            <a:pPr algn="ctr"/>
            <a:r>
              <a:rPr lang="ru-RU" b="1" dirty="0" smtClean="0">
                <a:solidFill>
                  <a:srgbClr val="FF0000"/>
                </a:solidFill>
              </a:rPr>
              <a:t>Победители и призеры:</a:t>
            </a:r>
          </a:p>
          <a:p>
            <a:r>
              <a:rPr lang="ru-RU" i="1" dirty="0" smtClean="0"/>
              <a:t>Интеллектуальный чемпионат по биологии</a:t>
            </a:r>
          </a:p>
          <a:p>
            <a:endParaRPr lang="ru-RU" dirty="0" smtClean="0"/>
          </a:p>
          <a:p>
            <a:r>
              <a:rPr lang="ru-RU" i="1" dirty="0" smtClean="0"/>
              <a:t>Муниципальный этап Всероссийской олимпиады по биологии и экологии</a:t>
            </a:r>
          </a:p>
          <a:p>
            <a:endParaRPr lang="ru-RU" i="1" dirty="0" smtClean="0"/>
          </a:p>
          <a:p>
            <a:r>
              <a:rPr lang="ru-RU" i="1" dirty="0" smtClean="0"/>
              <a:t>Республиканский</a:t>
            </a:r>
            <a:r>
              <a:rPr lang="ru-RU" dirty="0" smtClean="0"/>
              <a:t> </a:t>
            </a:r>
            <a:r>
              <a:rPr lang="ru-RU" i="1" dirty="0" smtClean="0"/>
              <a:t>тур Всероссийской олимпиады по биологии и экологии</a:t>
            </a:r>
          </a:p>
          <a:p>
            <a:endParaRPr lang="ru-RU" i="1" dirty="0" smtClean="0"/>
          </a:p>
          <a:p>
            <a:endParaRPr lang="ru-RU" i="1" dirty="0" smtClean="0"/>
          </a:p>
          <a:p>
            <a:endParaRPr lang="ru-RU" i="1" dirty="0" smtClean="0"/>
          </a:p>
          <a:p>
            <a:endParaRPr lang="ru-RU" i="1" dirty="0" smtClean="0"/>
          </a:p>
          <a:p>
            <a:endParaRPr lang="ru-RU" i="1" dirty="0" smtClean="0"/>
          </a:p>
          <a:p>
            <a:r>
              <a:rPr lang="ru-RU" i="1" dirty="0" smtClean="0"/>
              <a:t> Межрегиональной биологической олимпиады (приглашены на 2 тур олимпиады в рамках Всероссийской весенней биологической школы)</a:t>
            </a:r>
            <a:endParaRPr lang="ru-RU" b="1" dirty="0">
              <a:solidFill>
                <a:srgbClr val="FF0000"/>
              </a:solidFill>
            </a:endParaRPr>
          </a:p>
        </p:txBody>
      </p:sp>
      <p:graphicFrame>
        <p:nvGraphicFramePr>
          <p:cNvPr id="4" name="Таблица 3"/>
          <p:cNvGraphicFramePr>
            <a:graphicFrameLocks noGrp="1"/>
          </p:cNvGraphicFramePr>
          <p:nvPr/>
        </p:nvGraphicFramePr>
        <p:xfrm>
          <a:off x="179512" y="1"/>
          <a:ext cx="8640960" cy="6669360"/>
        </p:xfrm>
        <a:graphic>
          <a:graphicData uri="http://schemas.openxmlformats.org/drawingml/2006/table">
            <a:tbl>
              <a:tblPr firstRow="1" bandRow="1">
                <a:tableStyleId>{5C22544A-7EE6-4342-B048-85BDC9FD1C3A}</a:tableStyleId>
              </a:tblPr>
              <a:tblGrid>
                <a:gridCol w="720081"/>
                <a:gridCol w="1656183"/>
                <a:gridCol w="2736304"/>
                <a:gridCol w="1296145"/>
                <a:gridCol w="708711"/>
                <a:gridCol w="1523536"/>
              </a:tblGrid>
              <a:tr h="1407942">
                <a:tc>
                  <a:txBody>
                    <a:bodyPr/>
                    <a:lstStyle/>
                    <a:p>
                      <a:pPr>
                        <a:lnSpc>
                          <a:spcPct val="115000"/>
                        </a:lnSpc>
                        <a:spcAft>
                          <a:spcPts val="0"/>
                        </a:spcAft>
                      </a:pPr>
                      <a:r>
                        <a:rPr lang="ru-RU" sz="1600" b="1" dirty="0">
                          <a:solidFill>
                            <a:schemeClr val="tx1"/>
                          </a:solidFill>
                          <a:latin typeface="Times New Roman"/>
                          <a:ea typeface="Calibri"/>
                          <a:cs typeface="Times New Roman"/>
                        </a:rPr>
                        <a:t>9а</a:t>
                      </a:r>
                      <a:endParaRPr lang="ru-RU" sz="1600" b="1" dirty="0">
                        <a:solidFill>
                          <a:schemeClr val="tx1"/>
                        </a:solidFill>
                        <a:latin typeface="Calibri"/>
                        <a:ea typeface="Calibri"/>
                        <a:cs typeface="Times New Roman"/>
                      </a:endParaRPr>
                    </a:p>
                    <a:p>
                      <a:pPr>
                        <a:lnSpc>
                          <a:spcPct val="115000"/>
                        </a:lnSpc>
                        <a:spcAft>
                          <a:spcPts val="0"/>
                        </a:spcAft>
                      </a:pPr>
                      <a:r>
                        <a:rPr lang="ru-RU" sz="1600" b="1" dirty="0">
                          <a:solidFill>
                            <a:schemeClr val="tx1"/>
                          </a:solidFill>
                          <a:latin typeface="Times New Roman"/>
                          <a:ea typeface="Calibri"/>
                          <a:cs typeface="Times New Roman"/>
                        </a:rPr>
                        <a:t>9в</a:t>
                      </a:r>
                      <a:endParaRPr lang="ru-RU" sz="1600" b="1" dirty="0">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Команда в составе: </a:t>
                      </a:r>
                      <a:r>
                        <a:rPr lang="ru-RU" sz="1600" b="1" i="1" dirty="0" err="1">
                          <a:solidFill>
                            <a:schemeClr val="tx1"/>
                          </a:solidFill>
                          <a:latin typeface="Times New Roman"/>
                          <a:ea typeface="Times New Roman"/>
                          <a:cs typeface="Times New Roman"/>
                        </a:rPr>
                        <a:t>Файзрахманова</a:t>
                      </a:r>
                      <a:r>
                        <a:rPr lang="ru-RU" sz="1600" b="1" i="1" dirty="0">
                          <a:solidFill>
                            <a:schemeClr val="tx1"/>
                          </a:solidFill>
                          <a:latin typeface="Times New Roman"/>
                          <a:ea typeface="Times New Roman"/>
                          <a:cs typeface="Times New Roman"/>
                        </a:rPr>
                        <a:t>  </a:t>
                      </a:r>
                      <a:r>
                        <a:rPr lang="ru-RU" sz="1600" b="1" i="1" dirty="0" err="1">
                          <a:solidFill>
                            <a:schemeClr val="tx1"/>
                          </a:solidFill>
                          <a:latin typeface="Times New Roman"/>
                          <a:ea typeface="Times New Roman"/>
                          <a:cs typeface="Times New Roman"/>
                        </a:rPr>
                        <a:t>Гиззатуллина</a:t>
                      </a:r>
                      <a:endParaRPr lang="ru-RU" sz="1600" b="1" dirty="0">
                        <a:solidFill>
                          <a:schemeClr val="tx1"/>
                        </a:solidFill>
                        <a:latin typeface="Calibri"/>
                        <a:ea typeface="Calibri"/>
                        <a:cs typeface="Times New Roman"/>
                      </a:endParaRPr>
                    </a:p>
                    <a:p>
                      <a:pPr>
                        <a:lnSpc>
                          <a:spcPct val="115000"/>
                        </a:lnSpc>
                        <a:spcAft>
                          <a:spcPts val="0"/>
                        </a:spcAft>
                      </a:pPr>
                      <a:r>
                        <a:rPr lang="ru-RU" sz="1600" b="1" i="1" dirty="0" err="1">
                          <a:solidFill>
                            <a:schemeClr val="tx1"/>
                          </a:solidFill>
                          <a:latin typeface="Times New Roman"/>
                          <a:ea typeface="Times New Roman"/>
                          <a:cs typeface="Times New Roman"/>
                        </a:rPr>
                        <a:t>Хамидуллина</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Всероссийский познавательно-интеллектуальный конкурс «</a:t>
                      </a:r>
                      <a:r>
                        <a:rPr lang="ru-RU" sz="1600" b="1" i="1" dirty="0" err="1">
                          <a:solidFill>
                            <a:schemeClr val="tx1"/>
                          </a:solidFill>
                          <a:latin typeface="Times New Roman"/>
                          <a:ea typeface="Times New Roman"/>
                          <a:cs typeface="Times New Roman"/>
                        </a:rPr>
                        <a:t>Тамчы-шоу</a:t>
                      </a:r>
                      <a:r>
                        <a:rPr lang="ru-RU" sz="1600" b="1" i="1" dirty="0">
                          <a:solidFill>
                            <a:schemeClr val="tx1"/>
                          </a:solidFill>
                          <a:latin typeface="Times New Roman"/>
                          <a:ea typeface="Times New Roman"/>
                          <a:cs typeface="Times New Roman"/>
                        </a:rPr>
                        <a:t>»</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республиканский</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30.09.2013</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победители</a:t>
                      </a:r>
                      <a:endParaRPr lang="ru-RU" sz="1600" b="1" dirty="0">
                        <a:solidFill>
                          <a:schemeClr val="tx1"/>
                        </a:solidFill>
                        <a:latin typeface="Calibri"/>
                        <a:ea typeface="Calibri"/>
                        <a:cs typeface="Times New Roman"/>
                      </a:endParaRPr>
                    </a:p>
                  </a:txBody>
                  <a:tcPr marL="68580" marR="68580" marT="0" marB="0" anchor="ctr"/>
                </a:tc>
              </a:tr>
              <a:tr h="1971120">
                <a:tc>
                  <a:txBody>
                    <a:bodyPr/>
                    <a:lstStyle/>
                    <a:p>
                      <a:pPr>
                        <a:lnSpc>
                          <a:spcPct val="115000"/>
                        </a:lnSpc>
                        <a:spcAft>
                          <a:spcPts val="0"/>
                        </a:spcAft>
                      </a:pPr>
                      <a:r>
                        <a:rPr lang="ru-RU" sz="1600" b="1">
                          <a:solidFill>
                            <a:schemeClr val="tx1"/>
                          </a:solidFill>
                          <a:latin typeface="Times New Roman"/>
                          <a:ea typeface="Calibri"/>
                          <a:cs typeface="Times New Roman"/>
                        </a:rPr>
                        <a:t>9б</a:t>
                      </a:r>
                      <a:endParaRPr lang="ru-RU" sz="1600" b="1">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1600" b="1" i="1">
                          <a:solidFill>
                            <a:schemeClr val="tx1"/>
                          </a:solidFill>
                          <a:latin typeface="Times New Roman"/>
                          <a:ea typeface="Times New Roman"/>
                          <a:cs typeface="Times New Roman"/>
                        </a:rPr>
                        <a:t>Иванова Оля</a:t>
                      </a:r>
                      <a:endParaRPr lang="ru-RU" sz="1600" b="1">
                        <a:solidFill>
                          <a:schemeClr val="tx1"/>
                        </a:solidFill>
                        <a:latin typeface="Calibri"/>
                        <a:ea typeface="Calibri"/>
                        <a:cs typeface="Times New Roman"/>
                      </a:endParaRPr>
                    </a:p>
                    <a:p>
                      <a:pPr>
                        <a:lnSpc>
                          <a:spcPct val="115000"/>
                        </a:lnSpc>
                        <a:spcAft>
                          <a:spcPts val="0"/>
                        </a:spcAft>
                      </a:pPr>
                      <a:r>
                        <a:rPr lang="ru-RU" sz="1600" b="1" i="1">
                          <a:solidFill>
                            <a:schemeClr val="tx1"/>
                          </a:solidFill>
                          <a:latin typeface="Times New Roman"/>
                          <a:ea typeface="Times New Roman"/>
                          <a:cs typeface="Times New Roman"/>
                        </a:rPr>
                        <a:t>Иванова Юлия</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en-US" sz="1600" b="1" i="1">
                          <a:solidFill>
                            <a:schemeClr val="tx1"/>
                          </a:solidFill>
                          <a:latin typeface="Times New Roman"/>
                          <a:ea typeface="Times New Roman"/>
                          <a:cs typeface="Times New Roman"/>
                        </a:rPr>
                        <a:t>V</a:t>
                      </a:r>
                      <a:r>
                        <a:rPr lang="ru-RU" sz="1600" b="1" i="1">
                          <a:solidFill>
                            <a:schemeClr val="tx1"/>
                          </a:solidFill>
                          <a:latin typeface="Times New Roman"/>
                          <a:ea typeface="Times New Roman"/>
                          <a:cs typeface="Times New Roman"/>
                        </a:rPr>
                        <a:t> районные юношеские научно-исследовательские чтения в рамках 1 ежегодных Всероссийских Айтматовских чтений, посвященных 85 летию Ч.Айтматова</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районный</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2013</a:t>
                      </a:r>
                      <a:endParaRPr lang="ru-RU" sz="16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Победители</a:t>
                      </a:r>
                      <a:endParaRPr lang="ru-RU" sz="1600" b="1" dirty="0">
                        <a:solidFill>
                          <a:schemeClr val="tx1"/>
                        </a:solidFill>
                        <a:latin typeface="Calibri"/>
                        <a:ea typeface="Calibri"/>
                        <a:cs typeface="Times New Roman"/>
                      </a:endParaRPr>
                    </a:p>
                    <a:p>
                      <a:pPr>
                        <a:lnSpc>
                          <a:spcPct val="115000"/>
                        </a:lnSpc>
                        <a:spcAft>
                          <a:spcPts val="0"/>
                        </a:spcAft>
                      </a:pPr>
                      <a:r>
                        <a:rPr lang="ru-RU" sz="1600" b="1" i="1" dirty="0">
                          <a:solidFill>
                            <a:schemeClr val="tx1"/>
                          </a:solidFill>
                          <a:latin typeface="Times New Roman"/>
                          <a:ea typeface="Times New Roman"/>
                          <a:cs typeface="Times New Roman"/>
                        </a:rPr>
                        <a:t>(1 место)</a:t>
                      </a:r>
                      <a:endParaRPr lang="ru-RU" sz="1600" b="1" dirty="0">
                        <a:solidFill>
                          <a:schemeClr val="tx1"/>
                        </a:solidFill>
                        <a:latin typeface="Calibri"/>
                        <a:ea typeface="Calibri"/>
                        <a:cs typeface="Times New Roman"/>
                      </a:endParaRPr>
                    </a:p>
                  </a:txBody>
                  <a:tcPr marL="68580" marR="68580" marT="0" marB="0" anchor="ctr"/>
                </a:tc>
              </a:tr>
              <a:tr h="1971120">
                <a:tc>
                  <a:txBody>
                    <a:bodyPr/>
                    <a:lstStyle/>
                    <a:p>
                      <a:pPr>
                        <a:lnSpc>
                          <a:spcPct val="115000"/>
                        </a:lnSpc>
                        <a:spcAft>
                          <a:spcPts val="0"/>
                        </a:spcAft>
                      </a:pPr>
                      <a:r>
                        <a:rPr lang="ru-RU" sz="1600" b="1">
                          <a:solidFill>
                            <a:schemeClr val="tx1"/>
                          </a:solidFill>
                          <a:latin typeface="Times New Roman"/>
                          <a:ea typeface="Calibri"/>
                          <a:cs typeface="Times New Roman"/>
                        </a:rPr>
                        <a:t>11б</a:t>
                      </a:r>
                      <a:endParaRPr lang="ru-RU" sz="1600" b="1">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1600" b="1" i="1">
                          <a:solidFill>
                            <a:schemeClr val="tx1"/>
                          </a:solidFill>
                          <a:latin typeface="Times New Roman"/>
                          <a:ea typeface="Times New Roman"/>
                          <a:cs typeface="Times New Roman"/>
                        </a:rPr>
                        <a:t>Самигуллина Аделя</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en-US" sz="1600" b="1" i="1">
                          <a:solidFill>
                            <a:schemeClr val="tx1"/>
                          </a:solidFill>
                          <a:latin typeface="Times New Roman"/>
                          <a:ea typeface="Times New Roman"/>
                          <a:cs typeface="Times New Roman"/>
                        </a:rPr>
                        <a:t>V</a:t>
                      </a:r>
                      <a:r>
                        <a:rPr lang="ru-RU" sz="1600" b="1" i="1">
                          <a:solidFill>
                            <a:schemeClr val="tx1"/>
                          </a:solidFill>
                          <a:latin typeface="Times New Roman"/>
                          <a:ea typeface="Times New Roman"/>
                          <a:cs typeface="Times New Roman"/>
                        </a:rPr>
                        <a:t> районные юношеские научно-исследовательские чтения в рамках 1 ежегодных Всероссийских Айтматовских чтений, посвященных 85 летию Ч.Айтматова</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a:solidFill>
                            <a:schemeClr val="tx1"/>
                          </a:solidFill>
                          <a:latin typeface="Times New Roman"/>
                          <a:ea typeface="Times New Roman"/>
                          <a:cs typeface="Times New Roman"/>
                        </a:rPr>
                        <a:t>районный</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a:solidFill>
                            <a:schemeClr val="tx1"/>
                          </a:solidFill>
                          <a:latin typeface="Times New Roman"/>
                          <a:ea typeface="Times New Roman"/>
                          <a:cs typeface="Times New Roman"/>
                        </a:rPr>
                        <a:t>2013</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Победитель</a:t>
                      </a:r>
                      <a:endParaRPr lang="ru-RU" sz="1600" b="1" dirty="0">
                        <a:solidFill>
                          <a:schemeClr val="tx1"/>
                        </a:solidFill>
                        <a:latin typeface="Calibri"/>
                        <a:ea typeface="Calibri"/>
                        <a:cs typeface="Times New Roman"/>
                      </a:endParaRPr>
                    </a:p>
                    <a:p>
                      <a:pPr>
                        <a:lnSpc>
                          <a:spcPct val="115000"/>
                        </a:lnSpc>
                        <a:spcAft>
                          <a:spcPts val="0"/>
                        </a:spcAft>
                      </a:pPr>
                      <a:r>
                        <a:rPr lang="ru-RU" sz="1600" b="1" i="1" dirty="0">
                          <a:solidFill>
                            <a:schemeClr val="tx1"/>
                          </a:solidFill>
                          <a:latin typeface="Times New Roman"/>
                          <a:ea typeface="Times New Roman"/>
                          <a:cs typeface="Times New Roman"/>
                        </a:rPr>
                        <a:t>(3 место)</a:t>
                      </a:r>
                      <a:endParaRPr lang="ru-RU" sz="1600" b="1" dirty="0">
                        <a:solidFill>
                          <a:schemeClr val="tx1"/>
                        </a:solidFill>
                        <a:latin typeface="Calibri"/>
                        <a:ea typeface="Calibri"/>
                        <a:cs typeface="Times New Roman"/>
                      </a:endParaRPr>
                    </a:p>
                  </a:txBody>
                  <a:tcPr marL="68580" marR="68580" marT="0" marB="0" anchor="ctr"/>
                </a:tc>
              </a:tr>
              <a:tr h="1319178">
                <a:tc>
                  <a:txBody>
                    <a:bodyPr/>
                    <a:lstStyle/>
                    <a:p>
                      <a:pPr>
                        <a:lnSpc>
                          <a:spcPct val="115000"/>
                        </a:lnSpc>
                        <a:spcAft>
                          <a:spcPts val="0"/>
                        </a:spcAft>
                      </a:pPr>
                      <a:r>
                        <a:rPr lang="ru-RU" sz="1600" b="1" dirty="0">
                          <a:solidFill>
                            <a:schemeClr val="tx1"/>
                          </a:solidFill>
                          <a:latin typeface="Times New Roman"/>
                          <a:ea typeface="Calibri"/>
                          <a:cs typeface="Times New Roman"/>
                        </a:rPr>
                        <a:t>9б</a:t>
                      </a:r>
                      <a:endParaRPr lang="ru-RU" sz="1600" b="1" dirty="0">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1600" b="1" i="1">
                          <a:solidFill>
                            <a:schemeClr val="tx1"/>
                          </a:solidFill>
                          <a:latin typeface="Times New Roman"/>
                          <a:ea typeface="Times New Roman"/>
                          <a:cs typeface="Times New Roman"/>
                        </a:rPr>
                        <a:t>Иванова Оля</a:t>
                      </a:r>
                      <a:endParaRPr lang="ru-RU" sz="1600" b="1">
                        <a:solidFill>
                          <a:schemeClr val="tx1"/>
                        </a:solidFill>
                        <a:latin typeface="Calibri"/>
                        <a:ea typeface="Calibri"/>
                        <a:cs typeface="Times New Roman"/>
                      </a:endParaRPr>
                    </a:p>
                    <a:p>
                      <a:pPr>
                        <a:lnSpc>
                          <a:spcPct val="115000"/>
                        </a:lnSpc>
                        <a:spcAft>
                          <a:spcPts val="0"/>
                        </a:spcAft>
                      </a:pPr>
                      <a:r>
                        <a:rPr lang="ru-RU" sz="1600" b="1" i="1">
                          <a:solidFill>
                            <a:schemeClr val="tx1"/>
                          </a:solidFill>
                          <a:latin typeface="Times New Roman"/>
                          <a:ea typeface="Times New Roman"/>
                          <a:cs typeface="Times New Roman"/>
                        </a:rPr>
                        <a:t>Иванова Юлия</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a:solidFill>
                            <a:schemeClr val="tx1"/>
                          </a:solidFill>
                          <a:latin typeface="Times New Roman"/>
                          <a:ea typeface="Times New Roman"/>
                          <a:cs typeface="Times New Roman"/>
                        </a:rPr>
                        <a:t>Открытая республиканская экологическая конференция</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a:solidFill>
                            <a:schemeClr val="tx1"/>
                          </a:solidFill>
                          <a:latin typeface="Times New Roman"/>
                          <a:ea typeface="Times New Roman"/>
                          <a:cs typeface="Times New Roman"/>
                        </a:rPr>
                        <a:t>республиканский</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a:solidFill>
                            <a:schemeClr val="tx1"/>
                          </a:solidFill>
                          <a:latin typeface="Times New Roman"/>
                          <a:ea typeface="Times New Roman"/>
                          <a:cs typeface="Times New Roman"/>
                        </a:rPr>
                        <a:t>2013</a:t>
                      </a:r>
                      <a:endParaRPr lang="ru-RU" sz="1600" b="1">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1600" b="1" i="1" dirty="0">
                          <a:solidFill>
                            <a:schemeClr val="tx1"/>
                          </a:solidFill>
                          <a:latin typeface="Times New Roman"/>
                          <a:ea typeface="Times New Roman"/>
                          <a:cs typeface="Times New Roman"/>
                        </a:rPr>
                        <a:t>Победители</a:t>
                      </a:r>
                      <a:endParaRPr lang="ru-RU" sz="1600" b="1" dirty="0">
                        <a:solidFill>
                          <a:schemeClr val="tx1"/>
                        </a:solidFill>
                        <a:latin typeface="Calibri"/>
                        <a:ea typeface="Calibri"/>
                        <a:cs typeface="Times New Roman"/>
                      </a:endParaRPr>
                    </a:p>
                    <a:p>
                      <a:pPr>
                        <a:lnSpc>
                          <a:spcPct val="115000"/>
                        </a:lnSpc>
                        <a:spcAft>
                          <a:spcPts val="0"/>
                        </a:spcAft>
                      </a:pPr>
                      <a:r>
                        <a:rPr lang="ru-RU" sz="1600" b="1" i="1" dirty="0">
                          <a:solidFill>
                            <a:schemeClr val="tx1"/>
                          </a:solidFill>
                          <a:latin typeface="Times New Roman"/>
                          <a:ea typeface="Times New Roman"/>
                          <a:cs typeface="Times New Roman"/>
                        </a:rPr>
                        <a:t>(1 место)</a:t>
                      </a:r>
                      <a:endParaRPr lang="ru-RU" sz="1600" b="1" dirty="0">
                        <a:solidFill>
                          <a:schemeClr val="tx1"/>
                        </a:solidFill>
                        <a:latin typeface="Calibri"/>
                        <a:ea typeface="Calibri"/>
                        <a:cs typeface="Times New Roman"/>
                      </a:endParaRPr>
                    </a:p>
                  </a:txBody>
                  <a:tcPr marL="68580" marR="68580" marT="0" marB="0" anchor="ctr"/>
                </a:tc>
              </a:tr>
            </a:tbl>
          </a:graphicData>
        </a:graphic>
      </p:graphicFrame>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45719"/>
          </a:xfrm>
        </p:spPr>
        <p:txBody>
          <a:bodyPr>
            <a:normAutofit fontScale="90000"/>
          </a:bodyPr>
          <a:lstStyle/>
          <a:p>
            <a:pPr algn="ctr"/>
            <a:endParaRPr lang="ru-RU" sz="2400" dirty="0">
              <a:solidFill>
                <a:srgbClr val="002060"/>
              </a:solidFill>
            </a:endParaRPr>
          </a:p>
        </p:txBody>
      </p:sp>
      <p:sp>
        <p:nvSpPr>
          <p:cNvPr id="3" name="Содержимое 2"/>
          <p:cNvSpPr>
            <a:spLocks noGrp="1"/>
          </p:cNvSpPr>
          <p:nvPr>
            <p:ph idx="1"/>
          </p:nvPr>
        </p:nvSpPr>
        <p:spPr>
          <a:xfrm>
            <a:off x="395536" y="1484784"/>
            <a:ext cx="8229600" cy="4911824"/>
          </a:xfrm>
        </p:spPr>
        <p:txBody>
          <a:bodyPr>
            <a:normAutofit fontScale="77500" lnSpcReduction="20000"/>
          </a:bodyPr>
          <a:lstStyle/>
          <a:p>
            <a:pPr algn="ctr"/>
            <a:r>
              <a:rPr lang="ru-RU" b="1" dirty="0" smtClean="0">
                <a:solidFill>
                  <a:srgbClr val="FF0000"/>
                </a:solidFill>
              </a:rPr>
              <a:t>Победители и призеры:</a:t>
            </a:r>
          </a:p>
          <a:p>
            <a:r>
              <a:rPr lang="ru-RU" i="1" dirty="0" smtClean="0"/>
              <a:t>Интеллектуальный чемпионат по биологии</a:t>
            </a:r>
          </a:p>
          <a:p>
            <a:endParaRPr lang="ru-RU" dirty="0" smtClean="0"/>
          </a:p>
          <a:p>
            <a:r>
              <a:rPr lang="ru-RU" i="1" dirty="0" smtClean="0"/>
              <a:t>Муниципальный этап Всероссийской олимпиады по биологии и экологии</a:t>
            </a:r>
          </a:p>
          <a:p>
            <a:endParaRPr lang="ru-RU" i="1" dirty="0" smtClean="0"/>
          </a:p>
          <a:p>
            <a:r>
              <a:rPr lang="ru-RU" i="1" dirty="0" smtClean="0"/>
              <a:t>Республиканский</a:t>
            </a:r>
            <a:r>
              <a:rPr lang="ru-RU" dirty="0" smtClean="0"/>
              <a:t> </a:t>
            </a:r>
            <a:r>
              <a:rPr lang="ru-RU" i="1" dirty="0" smtClean="0"/>
              <a:t>тур Всероссийской олимпиады по биологии и экологии</a:t>
            </a:r>
          </a:p>
          <a:p>
            <a:endParaRPr lang="ru-RU" i="1" dirty="0" smtClean="0"/>
          </a:p>
          <a:p>
            <a:endParaRPr lang="ru-RU" i="1" dirty="0" smtClean="0"/>
          </a:p>
          <a:p>
            <a:endParaRPr lang="ru-RU" i="1" dirty="0" smtClean="0"/>
          </a:p>
          <a:p>
            <a:endParaRPr lang="ru-RU" i="1" dirty="0" smtClean="0"/>
          </a:p>
          <a:p>
            <a:endParaRPr lang="ru-RU" i="1" dirty="0" smtClean="0"/>
          </a:p>
          <a:p>
            <a:r>
              <a:rPr lang="ru-RU" i="1" dirty="0" smtClean="0"/>
              <a:t> Межрегиональной биологической олимпиады (приглашены на 2 тур олимпиады в рамках Всероссийской весенней биологической школы)</a:t>
            </a:r>
            <a:endParaRPr lang="ru-RU" b="1" dirty="0">
              <a:solidFill>
                <a:srgbClr val="FF0000"/>
              </a:solidFill>
            </a:endParaRPr>
          </a:p>
        </p:txBody>
      </p:sp>
      <p:graphicFrame>
        <p:nvGraphicFramePr>
          <p:cNvPr id="4" name="Таблица 3"/>
          <p:cNvGraphicFramePr>
            <a:graphicFrameLocks noGrp="1"/>
          </p:cNvGraphicFramePr>
          <p:nvPr/>
        </p:nvGraphicFramePr>
        <p:xfrm>
          <a:off x="179512" y="1"/>
          <a:ext cx="8640960" cy="6322485"/>
        </p:xfrm>
        <a:graphic>
          <a:graphicData uri="http://schemas.openxmlformats.org/drawingml/2006/table">
            <a:tbl>
              <a:tblPr firstRow="1" bandRow="1">
                <a:tableStyleId>{5C22544A-7EE6-4342-B048-85BDC9FD1C3A}</a:tableStyleId>
              </a:tblPr>
              <a:tblGrid>
                <a:gridCol w="720081"/>
                <a:gridCol w="1656183"/>
                <a:gridCol w="2736304"/>
                <a:gridCol w="1296145"/>
                <a:gridCol w="708711"/>
                <a:gridCol w="1523536"/>
              </a:tblGrid>
              <a:tr h="1407942">
                <a:tc>
                  <a:txBody>
                    <a:bodyPr/>
                    <a:lstStyle/>
                    <a:p>
                      <a:pPr>
                        <a:lnSpc>
                          <a:spcPct val="115000"/>
                        </a:lnSpc>
                        <a:spcAft>
                          <a:spcPts val="0"/>
                        </a:spcAft>
                      </a:pPr>
                      <a:r>
                        <a:rPr lang="ru-RU" sz="2000" b="1" dirty="0">
                          <a:solidFill>
                            <a:schemeClr val="tx1"/>
                          </a:solidFill>
                          <a:latin typeface="Times New Roman"/>
                          <a:ea typeface="Calibri"/>
                          <a:cs typeface="Times New Roman"/>
                        </a:rPr>
                        <a:t>9б</a:t>
                      </a:r>
                      <a:endParaRPr lang="ru-RU" sz="2000" b="1" dirty="0">
                        <a:solidFill>
                          <a:schemeClr val="tx1"/>
                        </a:solidFill>
                        <a:latin typeface="Calibri"/>
                        <a:ea typeface="Calibri"/>
                        <a:cs typeface="Times New Roman"/>
                      </a:endParaRPr>
                    </a:p>
                  </a:txBody>
                  <a:tcPr marL="68580" marR="68580" marT="0" marB="0"/>
                </a:tc>
                <a:tc>
                  <a:txBody>
                    <a:bodyPr/>
                    <a:lstStyle/>
                    <a:p>
                      <a:pPr>
                        <a:lnSpc>
                          <a:spcPct val="115000"/>
                        </a:lnSpc>
                        <a:spcAft>
                          <a:spcPts val="0"/>
                        </a:spcAft>
                      </a:pPr>
                      <a:r>
                        <a:rPr lang="ru-RU" sz="2000" b="1" i="1" dirty="0">
                          <a:solidFill>
                            <a:schemeClr val="tx1"/>
                          </a:solidFill>
                          <a:latin typeface="Times New Roman"/>
                          <a:ea typeface="Times New Roman"/>
                          <a:cs typeface="Times New Roman"/>
                        </a:rPr>
                        <a:t>Иванова Оля</a:t>
                      </a:r>
                      <a:endParaRPr lang="ru-RU" sz="2000" b="1" dirty="0">
                        <a:solidFill>
                          <a:schemeClr val="tx1"/>
                        </a:solidFill>
                        <a:latin typeface="Calibri"/>
                        <a:ea typeface="Calibri"/>
                        <a:cs typeface="Times New Roman"/>
                      </a:endParaRPr>
                    </a:p>
                    <a:p>
                      <a:pPr>
                        <a:lnSpc>
                          <a:spcPct val="115000"/>
                        </a:lnSpc>
                        <a:spcAft>
                          <a:spcPts val="0"/>
                        </a:spcAft>
                      </a:pPr>
                      <a:r>
                        <a:rPr lang="ru-RU" sz="2000" b="1" i="1" dirty="0">
                          <a:solidFill>
                            <a:schemeClr val="tx1"/>
                          </a:solidFill>
                          <a:latin typeface="Times New Roman"/>
                          <a:ea typeface="Times New Roman"/>
                          <a:cs typeface="Times New Roman"/>
                        </a:rPr>
                        <a:t>Иванова Юлия</a:t>
                      </a:r>
                      <a:endParaRPr lang="ru-RU" sz="20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en-US" sz="2000" b="1" i="1" dirty="0">
                          <a:solidFill>
                            <a:schemeClr val="tx1"/>
                          </a:solidFill>
                          <a:latin typeface="Times New Roman"/>
                          <a:ea typeface="Times New Roman"/>
                          <a:cs typeface="Times New Roman"/>
                        </a:rPr>
                        <a:t>IV</a:t>
                      </a:r>
                      <a:r>
                        <a:rPr lang="ru-RU" sz="2000" b="1" i="1" dirty="0">
                          <a:solidFill>
                            <a:schemeClr val="tx1"/>
                          </a:solidFill>
                          <a:latin typeface="Times New Roman"/>
                          <a:ea typeface="Times New Roman"/>
                          <a:cs typeface="Times New Roman"/>
                        </a:rPr>
                        <a:t> Поволжская юношеская научно-практическая конференция «</a:t>
                      </a:r>
                      <a:r>
                        <a:rPr lang="ru-RU" sz="2000" b="1" i="1" dirty="0" err="1">
                          <a:solidFill>
                            <a:schemeClr val="tx1"/>
                          </a:solidFill>
                          <a:latin typeface="Times New Roman"/>
                          <a:ea typeface="Times New Roman"/>
                          <a:cs typeface="Times New Roman"/>
                        </a:rPr>
                        <a:t>Я-исследователь</a:t>
                      </a:r>
                      <a:r>
                        <a:rPr lang="ru-RU" sz="2000" b="1" i="1" dirty="0">
                          <a:solidFill>
                            <a:schemeClr val="tx1"/>
                          </a:solidFill>
                          <a:latin typeface="Times New Roman"/>
                          <a:ea typeface="Times New Roman"/>
                          <a:cs typeface="Times New Roman"/>
                        </a:rPr>
                        <a:t>»</a:t>
                      </a:r>
                      <a:endParaRPr lang="ru-RU" sz="20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2000" b="1" i="1" dirty="0">
                          <a:solidFill>
                            <a:schemeClr val="tx1"/>
                          </a:solidFill>
                          <a:latin typeface="Times New Roman"/>
                          <a:ea typeface="Times New Roman"/>
                          <a:cs typeface="Times New Roman"/>
                        </a:rPr>
                        <a:t>республиканский</a:t>
                      </a:r>
                      <a:endParaRPr lang="ru-RU" sz="20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2000" b="1" i="1" dirty="0">
                          <a:solidFill>
                            <a:schemeClr val="tx1"/>
                          </a:solidFill>
                          <a:latin typeface="Times New Roman"/>
                          <a:ea typeface="Times New Roman"/>
                          <a:cs typeface="Times New Roman"/>
                        </a:rPr>
                        <a:t>2014</a:t>
                      </a:r>
                      <a:endParaRPr lang="ru-RU" sz="2000" b="1" dirty="0">
                        <a:solidFill>
                          <a:schemeClr val="tx1"/>
                        </a:solidFill>
                        <a:latin typeface="Calibri"/>
                        <a:ea typeface="Calibri"/>
                        <a:cs typeface="Times New Roman"/>
                      </a:endParaRPr>
                    </a:p>
                  </a:txBody>
                  <a:tcPr marL="68580" marR="68580" marT="0" marB="0" anchor="ctr"/>
                </a:tc>
                <a:tc>
                  <a:txBody>
                    <a:bodyPr/>
                    <a:lstStyle/>
                    <a:p>
                      <a:pPr>
                        <a:lnSpc>
                          <a:spcPct val="115000"/>
                        </a:lnSpc>
                        <a:spcAft>
                          <a:spcPts val="0"/>
                        </a:spcAft>
                      </a:pPr>
                      <a:r>
                        <a:rPr lang="ru-RU" sz="2000" b="1" i="1" dirty="0">
                          <a:solidFill>
                            <a:schemeClr val="tx1"/>
                          </a:solidFill>
                          <a:latin typeface="Times New Roman"/>
                          <a:ea typeface="Times New Roman"/>
                          <a:cs typeface="Times New Roman"/>
                        </a:rPr>
                        <a:t>Победители</a:t>
                      </a:r>
                      <a:endParaRPr lang="ru-RU" sz="2000" b="1" dirty="0">
                        <a:solidFill>
                          <a:schemeClr val="tx1"/>
                        </a:solidFill>
                        <a:latin typeface="Calibri"/>
                        <a:ea typeface="Calibri"/>
                        <a:cs typeface="Times New Roman"/>
                      </a:endParaRPr>
                    </a:p>
                    <a:p>
                      <a:pPr>
                        <a:lnSpc>
                          <a:spcPct val="115000"/>
                        </a:lnSpc>
                        <a:spcAft>
                          <a:spcPts val="0"/>
                        </a:spcAft>
                      </a:pPr>
                      <a:r>
                        <a:rPr lang="ru-RU" sz="2000" b="1" i="1" dirty="0">
                          <a:solidFill>
                            <a:schemeClr val="tx1"/>
                          </a:solidFill>
                          <a:latin typeface="Times New Roman"/>
                          <a:ea typeface="Times New Roman"/>
                          <a:cs typeface="Times New Roman"/>
                        </a:rPr>
                        <a:t>(1 место)</a:t>
                      </a:r>
                      <a:endParaRPr lang="ru-RU" sz="2000" b="1" dirty="0">
                        <a:solidFill>
                          <a:schemeClr val="tx1"/>
                        </a:solidFill>
                        <a:latin typeface="Calibri"/>
                        <a:ea typeface="Calibri"/>
                        <a:cs typeface="Times New Roman"/>
                      </a:endParaRPr>
                    </a:p>
                  </a:txBody>
                  <a:tcPr marL="68580" marR="68580" marT="0" marB="0" anchor="ctr"/>
                </a:tc>
              </a:tr>
              <a:tr h="1439613">
                <a:tc>
                  <a:txBody>
                    <a:bodyPr/>
                    <a:lstStyle/>
                    <a:p>
                      <a:pPr>
                        <a:lnSpc>
                          <a:spcPct val="115000"/>
                        </a:lnSpc>
                        <a:spcAft>
                          <a:spcPts val="0"/>
                        </a:spcAft>
                      </a:pPr>
                      <a:r>
                        <a:rPr lang="ru-RU" sz="2000" b="1">
                          <a:latin typeface="Times New Roman"/>
                          <a:ea typeface="Calibri"/>
                          <a:cs typeface="Times New Roman"/>
                        </a:rPr>
                        <a:t>10в</a:t>
                      </a:r>
                      <a:endParaRPr lang="ru-RU" sz="2000" b="1">
                        <a:latin typeface="Calibri"/>
                        <a:ea typeface="Calibri"/>
                        <a:cs typeface="Times New Roman"/>
                      </a:endParaRPr>
                    </a:p>
                  </a:txBody>
                  <a:tcPr marL="68580" marR="68580" marT="0" marB="0"/>
                </a:tc>
                <a:tc>
                  <a:txBody>
                    <a:bodyPr/>
                    <a:lstStyle/>
                    <a:p>
                      <a:pPr>
                        <a:lnSpc>
                          <a:spcPct val="115000"/>
                        </a:lnSpc>
                        <a:spcAft>
                          <a:spcPts val="0"/>
                        </a:spcAft>
                      </a:pPr>
                      <a:r>
                        <a:rPr lang="ru-RU" sz="2000" b="1" i="1">
                          <a:latin typeface="Times New Roman"/>
                          <a:ea typeface="Times New Roman"/>
                          <a:cs typeface="Times New Roman"/>
                        </a:rPr>
                        <a:t>Гараева Мадина</a:t>
                      </a:r>
                      <a:endParaRPr lang="ru-RU" sz="2000" b="1">
                        <a:latin typeface="Calibri"/>
                        <a:ea typeface="Calibri"/>
                        <a:cs typeface="Times New Roman"/>
                      </a:endParaRPr>
                    </a:p>
                  </a:txBody>
                  <a:tcPr marL="68580" marR="68580" marT="0" marB="0" anchor="ctr"/>
                </a:tc>
                <a:tc>
                  <a:txBody>
                    <a:bodyPr/>
                    <a:lstStyle/>
                    <a:p>
                      <a:pPr>
                        <a:lnSpc>
                          <a:spcPct val="115000"/>
                        </a:lnSpc>
                        <a:spcAft>
                          <a:spcPts val="0"/>
                        </a:spcAft>
                      </a:pPr>
                      <a:r>
                        <a:rPr lang="ru-RU" sz="2000" b="1" i="1" dirty="0">
                          <a:latin typeface="Times New Roman"/>
                          <a:ea typeface="Times New Roman"/>
                          <a:cs typeface="Times New Roman"/>
                        </a:rPr>
                        <a:t>Международный дистанционный конкурс по биологии проекта «Новый урок»</a:t>
                      </a:r>
                      <a:endParaRPr lang="ru-RU" sz="2000" b="1" dirty="0">
                        <a:latin typeface="Calibri"/>
                        <a:ea typeface="Calibri"/>
                        <a:cs typeface="Times New Roman"/>
                      </a:endParaRPr>
                    </a:p>
                  </a:txBody>
                  <a:tcPr marL="68580" marR="68580" marT="0" marB="0" anchor="ctr"/>
                </a:tc>
                <a:tc>
                  <a:txBody>
                    <a:bodyPr/>
                    <a:lstStyle/>
                    <a:p>
                      <a:pPr>
                        <a:lnSpc>
                          <a:spcPct val="115000"/>
                        </a:lnSpc>
                        <a:spcAft>
                          <a:spcPts val="0"/>
                        </a:spcAft>
                      </a:pPr>
                      <a:r>
                        <a:rPr lang="ru-RU" sz="2000" b="1" i="1" dirty="0">
                          <a:latin typeface="Times New Roman"/>
                          <a:ea typeface="Times New Roman"/>
                          <a:cs typeface="Times New Roman"/>
                        </a:rPr>
                        <a:t>международный</a:t>
                      </a:r>
                      <a:endParaRPr lang="ru-RU" sz="2000" b="1" dirty="0">
                        <a:latin typeface="Calibri"/>
                        <a:ea typeface="Calibri"/>
                        <a:cs typeface="Times New Roman"/>
                      </a:endParaRPr>
                    </a:p>
                  </a:txBody>
                  <a:tcPr marL="68580" marR="68580" marT="0" marB="0" anchor="ctr"/>
                </a:tc>
                <a:tc>
                  <a:txBody>
                    <a:bodyPr/>
                    <a:lstStyle/>
                    <a:p>
                      <a:pPr>
                        <a:lnSpc>
                          <a:spcPct val="115000"/>
                        </a:lnSpc>
                        <a:spcAft>
                          <a:spcPts val="0"/>
                        </a:spcAft>
                      </a:pPr>
                      <a:r>
                        <a:rPr lang="ru-RU" sz="2000" b="1" i="1" dirty="0">
                          <a:latin typeface="Times New Roman"/>
                          <a:ea typeface="Times New Roman"/>
                          <a:cs typeface="Times New Roman"/>
                        </a:rPr>
                        <a:t>2014</a:t>
                      </a:r>
                      <a:endParaRPr lang="ru-RU" sz="2000" b="1" dirty="0">
                        <a:latin typeface="Calibri"/>
                        <a:ea typeface="Calibri"/>
                        <a:cs typeface="Times New Roman"/>
                      </a:endParaRPr>
                    </a:p>
                  </a:txBody>
                  <a:tcPr marL="68580" marR="68580" marT="0" marB="0" anchor="ctr"/>
                </a:tc>
                <a:tc>
                  <a:txBody>
                    <a:bodyPr/>
                    <a:lstStyle/>
                    <a:p>
                      <a:pPr>
                        <a:lnSpc>
                          <a:spcPct val="115000"/>
                        </a:lnSpc>
                        <a:spcAft>
                          <a:spcPts val="0"/>
                        </a:spcAft>
                      </a:pPr>
                      <a:r>
                        <a:rPr lang="ru-RU" sz="2000" b="1" i="1" dirty="0">
                          <a:latin typeface="Times New Roman"/>
                          <a:ea typeface="Times New Roman"/>
                          <a:cs typeface="Times New Roman"/>
                        </a:rPr>
                        <a:t>победитель</a:t>
                      </a:r>
                      <a:endParaRPr lang="ru-RU" sz="2000" b="1" dirty="0">
                        <a:latin typeface="Calibri"/>
                        <a:ea typeface="Calibri"/>
                        <a:cs typeface="Times New Roman"/>
                      </a:endParaRPr>
                    </a:p>
                  </a:txBody>
                  <a:tcPr marL="68580" marR="68580" marT="0" marB="0" anchor="ctr"/>
                </a:tc>
              </a:tr>
              <a:tr h="1728192">
                <a:tc>
                  <a:txBody>
                    <a:bodyPr/>
                    <a:lstStyle/>
                    <a:p>
                      <a:pPr>
                        <a:lnSpc>
                          <a:spcPct val="115000"/>
                        </a:lnSpc>
                        <a:spcAft>
                          <a:spcPts val="0"/>
                        </a:spcAft>
                      </a:pPr>
                      <a:r>
                        <a:rPr lang="ru-RU" sz="2000" b="1">
                          <a:latin typeface="Times New Roman"/>
                          <a:ea typeface="Calibri"/>
                          <a:cs typeface="Times New Roman"/>
                        </a:rPr>
                        <a:t>10в</a:t>
                      </a:r>
                      <a:endParaRPr lang="ru-RU" sz="2000" b="1">
                        <a:latin typeface="Calibri"/>
                        <a:ea typeface="Calibri"/>
                        <a:cs typeface="Times New Roman"/>
                      </a:endParaRPr>
                    </a:p>
                  </a:txBody>
                  <a:tcPr marL="68580" marR="68580" marT="0" marB="0"/>
                </a:tc>
                <a:tc>
                  <a:txBody>
                    <a:bodyPr/>
                    <a:lstStyle/>
                    <a:p>
                      <a:pPr>
                        <a:lnSpc>
                          <a:spcPct val="115000"/>
                        </a:lnSpc>
                        <a:spcAft>
                          <a:spcPts val="0"/>
                        </a:spcAft>
                      </a:pPr>
                      <a:r>
                        <a:rPr lang="ru-RU" sz="2000" b="1" i="1">
                          <a:latin typeface="Times New Roman"/>
                          <a:ea typeface="Times New Roman"/>
                          <a:cs typeface="Times New Roman"/>
                        </a:rPr>
                        <a:t>Муллахметова Диляра</a:t>
                      </a:r>
                      <a:endParaRPr lang="ru-RU" sz="2000" b="1">
                        <a:latin typeface="Calibri"/>
                        <a:ea typeface="Calibri"/>
                        <a:cs typeface="Times New Roman"/>
                      </a:endParaRPr>
                    </a:p>
                  </a:txBody>
                  <a:tcPr marL="68580" marR="68580" marT="0" marB="0" anchor="ctr"/>
                </a:tc>
                <a:tc>
                  <a:txBody>
                    <a:bodyPr/>
                    <a:lstStyle/>
                    <a:p>
                      <a:pPr>
                        <a:lnSpc>
                          <a:spcPct val="115000"/>
                        </a:lnSpc>
                        <a:spcAft>
                          <a:spcPts val="0"/>
                        </a:spcAft>
                      </a:pPr>
                      <a:r>
                        <a:rPr lang="ru-RU" sz="2000" b="1" i="1">
                          <a:latin typeface="Times New Roman"/>
                          <a:ea typeface="Times New Roman"/>
                          <a:cs typeface="Times New Roman"/>
                        </a:rPr>
                        <a:t>Международный дистанционный конкурс по биологии проекта «Новый урок»</a:t>
                      </a:r>
                      <a:endParaRPr lang="ru-RU" sz="2000" b="1">
                        <a:latin typeface="Calibri"/>
                        <a:ea typeface="Calibri"/>
                        <a:cs typeface="Times New Roman"/>
                      </a:endParaRPr>
                    </a:p>
                  </a:txBody>
                  <a:tcPr marL="68580" marR="68580" marT="0" marB="0" anchor="ctr"/>
                </a:tc>
                <a:tc>
                  <a:txBody>
                    <a:bodyPr/>
                    <a:lstStyle/>
                    <a:p>
                      <a:pPr>
                        <a:lnSpc>
                          <a:spcPct val="115000"/>
                        </a:lnSpc>
                        <a:spcAft>
                          <a:spcPts val="0"/>
                        </a:spcAft>
                      </a:pPr>
                      <a:r>
                        <a:rPr lang="ru-RU" sz="2000" b="1" i="1">
                          <a:latin typeface="Times New Roman"/>
                          <a:ea typeface="Times New Roman"/>
                          <a:cs typeface="Times New Roman"/>
                        </a:rPr>
                        <a:t>международный</a:t>
                      </a:r>
                      <a:endParaRPr lang="ru-RU" sz="2000" b="1">
                        <a:latin typeface="Calibri"/>
                        <a:ea typeface="Calibri"/>
                        <a:cs typeface="Times New Roman"/>
                      </a:endParaRPr>
                    </a:p>
                  </a:txBody>
                  <a:tcPr marL="68580" marR="68580" marT="0" marB="0" anchor="ctr"/>
                </a:tc>
                <a:tc>
                  <a:txBody>
                    <a:bodyPr/>
                    <a:lstStyle/>
                    <a:p>
                      <a:pPr>
                        <a:lnSpc>
                          <a:spcPct val="115000"/>
                        </a:lnSpc>
                        <a:spcAft>
                          <a:spcPts val="0"/>
                        </a:spcAft>
                      </a:pPr>
                      <a:r>
                        <a:rPr lang="ru-RU" sz="2000" b="1" i="1" dirty="0">
                          <a:latin typeface="Times New Roman"/>
                          <a:ea typeface="Times New Roman"/>
                          <a:cs typeface="Times New Roman"/>
                        </a:rPr>
                        <a:t>2014</a:t>
                      </a:r>
                      <a:endParaRPr lang="ru-RU" sz="2000" b="1" dirty="0">
                        <a:latin typeface="Calibri"/>
                        <a:ea typeface="Calibri"/>
                        <a:cs typeface="Times New Roman"/>
                      </a:endParaRPr>
                    </a:p>
                  </a:txBody>
                  <a:tcPr marL="68580" marR="68580" marT="0" marB="0" anchor="ctr"/>
                </a:tc>
                <a:tc>
                  <a:txBody>
                    <a:bodyPr/>
                    <a:lstStyle/>
                    <a:p>
                      <a:pPr>
                        <a:lnSpc>
                          <a:spcPct val="115000"/>
                        </a:lnSpc>
                        <a:spcAft>
                          <a:spcPts val="0"/>
                        </a:spcAft>
                      </a:pPr>
                      <a:r>
                        <a:rPr lang="ru-RU" sz="2000" b="1" i="1" dirty="0">
                          <a:latin typeface="Times New Roman"/>
                          <a:ea typeface="Times New Roman"/>
                          <a:cs typeface="Times New Roman"/>
                        </a:rPr>
                        <a:t>участник</a:t>
                      </a:r>
                      <a:endParaRPr lang="ru-RU" sz="2000" b="1" dirty="0">
                        <a:latin typeface="Calibri"/>
                        <a:ea typeface="Calibri"/>
                        <a:cs typeface="Times New Roman"/>
                      </a:endParaRPr>
                    </a:p>
                  </a:txBody>
                  <a:tcPr marL="68580" marR="68580" marT="0" marB="0" anchor="ctr"/>
                </a:tc>
              </a:tr>
              <a:tr h="1319178">
                <a:tc>
                  <a:txBody>
                    <a:bodyPr/>
                    <a:lstStyle/>
                    <a:p>
                      <a:pPr>
                        <a:lnSpc>
                          <a:spcPct val="115000"/>
                        </a:lnSpc>
                        <a:spcAft>
                          <a:spcPts val="0"/>
                        </a:spcAft>
                      </a:pPr>
                      <a:r>
                        <a:rPr lang="ru-RU" sz="2000" b="1">
                          <a:latin typeface="Times New Roman"/>
                          <a:ea typeface="Calibri"/>
                          <a:cs typeface="Times New Roman"/>
                        </a:rPr>
                        <a:t>10в</a:t>
                      </a:r>
                      <a:endParaRPr lang="ru-RU" sz="2000" b="1">
                        <a:latin typeface="Calibri"/>
                        <a:ea typeface="Calibri"/>
                        <a:cs typeface="Times New Roman"/>
                      </a:endParaRPr>
                    </a:p>
                  </a:txBody>
                  <a:tcPr marL="68580" marR="68580" marT="0" marB="0"/>
                </a:tc>
                <a:tc>
                  <a:txBody>
                    <a:bodyPr/>
                    <a:lstStyle/>
                    <a:p>
                      <a:pPr>
                        <a:lnSpc>
                          <a:spcPct val="115000"/>
                        </a:lnSpc>
                        <a:spcAft>
                          <a:spcPts val="0"/>
                        </a:spcAft>
                      </a:pPr>
                      <a:r>
                        <a:rPr lang="ru-RU" sz="2000" b="1" i="1">
                          <a:latin typeface="Times New Roman"/>
                          <a:ea typeface="Times New Roman"/>
                          <a:cs typeface="Times New Roman"/>
                        </a:rPr>
                        <a:t>Яппарова Ляйля</a:t>
                      </a:r>
                      <a:endParaRPr lang="ru-RU" sz="2000" b="1">
                        <a:latin typeface="Calibri"/>
                        <a:ea typeface="Calibri"/>
                        <a:cs typeface="Times New Roman"/>
                      </a:endParaRPr>
                    </a:p>
                  </a:txBody>
                  <a:tcPr marL="68580" marR="68580" marT="0" marB="0" anchor="ctr"/>
                </a:tc>
                <a:tc>
                  <a:txBody>
                    <a:bodyPr/>
                    <a:lstStyle/>
                    <a:p>
                      <a:pPr>
                        <a:lnSpc>
                          <a:spcPct val="115000"/>
                        </a:lnSpc>
                        <a:spcAft>
                          <a:spcPts val="0"/>
                        </a:spcAft>
                      </a:pPr>
                      <a:r>
                        <a:rPr lang="ru-RU" sz="2000" b="1" i="1">
                          <a:latin typeface="Times New Roman"/>
                          <a:ea typeface="Times New Roman"/>
                          <a:cs typeface="Times New Roman"/>
                        </a:rPr>
                        <a:t>Международный дистанционный конкурс по биологии проекта «Новый урок»</a:t>
                      </a:r>
                      <a:endParaRPr lang="ru-RU" sz="2000" b="1">
                        <a:latin typeface="Calibri"/>
                        <a:ea typeface="Calibri"/>
                        <a:cs typeface="Times New Roman"/>
                      </a:endParaRPr>
                    </a:p>
                  </a:txBody>
                  <a:tcPr marL="68580" marR="68580" marT="0" marB="0" anchor="ctr"/>
                </a:tc>
                <a:tc>
                  <a:txBody>
                    <a:bodyPr/>
                    <a:lstStyle/>
                    <a:p>
                      <a:pPr>
                        <a:lnSpc>
                          <a:spcPct val="115000"/>
                        </a:lnSpc>
                        <a:spcAft>
                          <a:spcPts val="0"/>
                        </a:spcAft>
                      </a:pPr>
                      <a:r>
                        <a:rPr lang="ru-RU" sz="2000" b="1" i="1">
                          <a:latin typeface="Times New Roman"/>
                          <a:ea typeface="Times New Roman"/>
                          <a:cs typeface="Times New Roman"/>
                        </a:rPr>
                        <a:t>международный</a:t>
                      </a:r>
                      <a:endParaRPr lang="ru-RU" sz="2000" b="1">
                        <a:latin typeface="Calibri"/>
                        <a:ea typeface="Calibri"/>
                        <a:cs typeface="Times New Roman"/>
                      </a:endParaRPr>
                    </a:p>
                  </a:txBody>
                  <a:tcPr marL="68580" marR="68580" marT="0" marB="0" anchor="ctr"/>
                </a:tc>
                <a:tc>
                  <a:txBody>
                    <a:bodyPr/>
                    <a:lstStyle/>
                    <a:p>
                      <a:pPr>
                        <a:lnSpc>
                          <a:spcPct val="115000"/>
                        </a:lnSpc>
                        <a:spcAft>
                          <a:spcPts val="0"/>
                        </a:spcAft>
                      </a:pPr>
                      <a:r>
                        <a:rPr lang="ru-RU" sz="2000" b="1" i="1" dirty="0">
                          <a:latin typeface="Times New Roman"/>
                          <a:ea typeface="Times New Roman"/>
                          <a:cs typeface="Times New Roman"/>
                        </a:rPr>
                        <a:t>2014</a:t>
                      </a:r>
                      <a:endParaRPr lang="ru-RU" sz="2000" b="1" dirty="0">
                        <a:latin typeface="Calibri"/>
                        <a:ea typeface="Calibri"/>
                        <a:cs typeface="Times New Roman"/>
                      </a:endParaRPr>
                    </a:p>
                  </a:txBody>
                  <a:tcPr marL="68580" marR="68580" marT="0" marB="0" anchor="ctr"/>
                </a:tc>
                <a:tc>
                  <a:txBody>
                    <a:bodyPr/>
                    <a:lstStyle/>
                    <a:p>
                      <a:pPr>
                        <a:lnSpc>
                          <a:spcPct val="115000"/>
                        </a:lnSpc>
                        <a:spcAft>
                          <a:spcPts val="0"/>
                        </a:spcAft>
                      </a:pPr>
                      <a:r>
                        <a:rPr lang="ru-RU" sz="2000" b="1" i="1" dirty="0">
                          <a:latin typeface="Times New Roman"/>
                          <a:ea typeface="Times New Roman"/>
                          <a:cs typeface="Times New Roman"/>
                        </a:rPr>
                        <a:t>участник</a:t>
                      </a:r>
                      <a:endParaRPr lang="ru-RU" sz="2000" b="1" dirty="0">
                        <a:latin typeface="Calibri"/>
                        <a:ea typeface="Calibri"/>
                        <a:cs typeface="Times New Roman"/>
                      </a:endParaRPr>
                    </a:p>
                  </a:txBody>
                  <a:tcPr marL="68580" marR="68580" marT="0" marB="0" anchor="ctr"/>
                </a:tc>
              </a:tr>
            </a:tbl>
          </a:graphicData>
        </a:graphic>
      </p:graphicFrame>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1320500" y="-1017895"/>
            <a:ext cx="6502999" cy="249299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ru-RU" sz="2400" b="1" dirty="0" smtClean="0">
              <a:solidFill>
                <a:srgbClr val="00B050"/>
              </a:solidFill>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err="1" smtClean="0">
                <a:ln>
                  <a:noFill/>
                </a:ln>
                <a:solidFill>
                  <a:srgbClr val="00B050"/>
                </a:solidFill>
                <a:effectLst/>
                <a:latin typeface="Times New Roman" pitchFamily="18" charset="0"/>
                <a:ea typeface="Calibri" pitchFamily="34" charset="0"/>
                <a:cs typeface="Times New Roman" pitchFamily="18" charset="0"/>
              </a:rPr>
              <a:t>Эковолонтерское</a:t>
            </a:r>
            <a:r>
              <a:rPr kumimoji="0" lang="ru-RU" sz="2800" b="1"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 движение  лицеистов</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под руководством </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800" b="1" i="0" u="none" strike="noStrike" cap="none" normalizeH="0" baseline="0" dirty="0" err="1" smtClean="0">
                <a:ln>
                  <a:noFill/>
                </a:ln>
                <a:solidFill>
                  <a:srgbClr val="00B050"/>
                </a:solidFill>
                <a:effectLst/>
                <a:latin typeface="Times New Roman" pitchFamily="18" charset="0"/>
                <a:ea typeface="Calibri" pitchFamily="34" charset="0"/>
                <a:cs typeface="Times New Roman" pitchFamily="18" charset="0"/>
              </a:rPr>
              <a:t>Махмутовой</a:t>
            </a:r>
            <a:r>
              <a:rPr kumimoji="0" lang="ru-RU" sz="2800" b="1"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 </a:t>
            </a:r>
            <a:r>
              <a:rPr kumimoji="0" lang="ru-RU" sz="2800" b="1" i="0" u="none" strike="noStrike" cap="none" normalizeH="0" baseline="0" dirty="0" err="1" smtClean="0">
                <a:ln>
                  <a:noFill/>
                </a:ln>
                <a:solidFill>
                  <a:srgbClr val="00B050"/>
                </a:solidFill>
                <a:effectLst/>
                <a:latin typeface="Times New Roman" pitchFamily="18" charset="0"/>
                <a:ea typeface="Calibri" pitchFamily="34" charset="0"/>
                <a:cs typeface="Times New Roman" pitchFamily="18" charset="0"/>
              </a:rPr>
              <a:t>Люции</a:t>
            </a:r>
            <a:r>
              <a:rPr kumimoji="0" lang="ru-RU" sz="2800" b="1"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 Петровны</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 name="Рисунок 3" descr="I:\фото урок чистоты 16.09.13 для отчета\DSC_0183.JPG"/>
          <p:cNvPicPr/>
          <p:nvPr/>
        </p:nvPicPr>
        <p:blipFill>
          <a:blip r:embed="rId3" cstate="print"/>
          <a:srcRect/>
          <a:stretch>
            <a:fillRect/>
          </a:stretch>
        </p:blipFill>
        <p:spPr bwMode="auto">
          <a:xfrm>
            <a:off x="251520" y="2348880"/>
            <a:ext cx="4857750" cy="4248472"/>
          </a:xfrm>
          <a:prstGeom prst="rect">
            <a:avLst/>
          </a:prstGeom>
          <a:noFill/>
          <a:ln w="9525">
            <a:noFill/>
            <a:miter lim="800000"/>
            <a:headEnd/>
            <a:tailEnd/>
          </a:ln>
        </p:spPr>
      </p:pic>
      <p:pic>
        <p:nvPicPr>
          <p:cNvPr id="5" name="Picture 2" descr="I:\лес\DSC_0107.JPG"/>
          <p:cNvPicPr>
            <a:picLocks noChangeAspect="1" noChangeArrowheads="1"/>
          </p:cNvPicPr>
          <p:nvPr/>
        </p:nvPicPr>
        <p:blipFill>
          <a:blip r:embed="rId4" cstate="print"/>
          <a:srcRect/>
          <a:stretch>
            <a:fillRect/>
          </a:stretch>
        </p:blipFill>
        <p:spPr bwMode="auto">
          <a:xfrm>
            <a:off x="4716016" y="2348880"/>
            <a:ext cx="4176464" cy="4248472"/>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F:\12 мая\кормушки 4\фото2012-кормушки 31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12" y="-27384"/>
            <a:ext cx="9144000" cy="6858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82356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C:\Users\weifang.EDUCAREHQ.000\Desktop\PROJECT OVERVIEW\Map.png"/>
          <p:cNvPicPr>
            <a:picLocks noChangeAspect="1" noChangeArrowheads="1"/>
          </p:cNvPicPr>
          <p:nvPr/>
        </p:nvPicPr>
        <p:blipFill>
          <a:blip r:embed="rId2" cstate="print">
            <a:lum bright="20000"/>
          </a:blip>
          <a:srcRect/>
          <a:stretch>
            <a:fillRect/>
          </a:stretch>
        </p:blipFill>
        <p:spPr bwMode="auto">
          <a:xfrm>
            <a:off x="0" y="0"/>
            <a:ext cx="9144000" cy="6672263"/>
          </a:xfrm>
          <a:prstGeom prst="rect">
            <a:avLst/>
          </a:prstGeom>
          <a:noFill/>
          <a:ln w="9525">
            <a:noFill/>
            <a:miter lim="800000"/>
            <a:headEnd/>
            <a:tailEnd/>
          </a:ln>
        </p:spPr>
      </p:pic>
      <p:sp>
        <p:nvSpPr>
          <p:cNvPr id="2051" name="Title 1"/>
          <p:cNvSpPr>
            <a:spLocks noGrp="1"/>
          </p:cNvSpPr>
          <p:nvPr>
            <p:ph type="title"/>
          </p:nvPr>
        </p:nvSpPr>
        <p:spPr>
          <a:xfrm>
            <a:off x="395535" y="620688"/>
            <a:ext cx="8280921" cy="5040560"/>
          </a:xfrm>
        </p:spPr>
        <p:txBody>
          <a:bodyPr>
            <a:normAutofit fontScale="90000"/>
          </a:bodyPr>
          <a:lstStyle/>
          <a:p>
            <a:pPr algn="ctr">
              <a:lnSpc>
                <a:spcPct val="150000"/>
              </a:lnSpc>
            </a:pPr>
            <a:r>
              <a:rPr lang="ru-RU" sz="2400" dirty="0" smtClean="0">
                <a:solidFill>
                  <a:schemeClr val="accent3">
                    <a:lumMod val="50000"/>
                  </a:schemeClr>
                </a:solidFill>
              </a:rPr>
              <a:t>В  рамках совместной программы Министерства образования и науки Татарстана и сингапурской компании </a:t>
            </a:r>
            <a:r>
              <a:rPr lang="ru-RU" sz="2400" dirty="0" err="1" smtClean="0">
                <a:solidFill>
                  <a:schemeClr val="accent3">
                    <a:lumMod val="50000"/>
                  </a:schemeClr>
                </a:solidFill>
              </a:rPr>
              <a:t>Educare</a:t>
            </a:r>
            <a:r>
              <a:rPr lang="ru-RU" sz="2400" dirty="0" smtClean="0">
                <a:solidFill>
                  <a:schemeClr val="accent3">
                    <a:lumMod val="50000"/>
                  </a:schemeClr>
                </a:solidFill>
              </a:rPr>
              <a:t> необходимо продолжить освоение новой методики. Она поможет научить школьников навыкам критического и </a:t>
            </a:r>
            <a:r>
              <a:rPr lang="ru-RU" sz="2400" dirty="0" err="1" smtClean="0">
                <a:solidFill>
                  <a:schemeClr val="accent3">
                    <a:lumMod val="50000"/>
                  </a:schemeClr>
                </a:solidFill>
              </a:rPr>
              <a:t>креативного</a:t>
            </a:r>
            <a:r>
              <a:rPr lang="ru-RU" sz="2400" dirty="0" smtClean="0">
                <a:solidFill>
                  <a:schemeClr val="accent3">
                    <a:lumMod val="50000"/>
                  </a:schemeClr>
                </a:solidFill>
              </a:rPr>
              <a:t> мышления, воспитать лидерские качества, детям станет интереснее учиться, а учителям - получать больше удовлетворения от обучения</a:t>
            </a:r>
            <a:r>
              <a:rPr lang="ru-RU" sz="2400" u="sng" dirty="0" smtClean="0">
                <a:ln w="18415" cmpd="sng">
                  <a:solidFill>
                    <a:srgbClr val="FFFFFF"/>
                  </a:solidFill>
                  <a:prstDash val="solid"/>
                </a:ln>
                <a:solidFill>
                  <a:schemeClr val="accent3">
                    <a:lumMod val="50000"/>
                  </a:schemeClr>
                </a:solidFill>
                <a:effectLst>
                  <a:outerShdw blurRad="63500" dir="3600000" algn="tl" rotWithShape="0">
                    <a:srgbClr val="000000">
                      <a:alpha val="70000"/>
                    </a:srgbClr>
                  </a:outerShdw>
                </a:effectLst>
              </a:rPr>
              <a:t/>
            </a:r>
            <a:br>
              <a:rPr lang="ru-RU" sz="2400" u="sng" dirty="0" smtClean="0">
                <a:ln w="18415" cmpd="sng">
                  <a:solidFill>
                    <a:srgbClr val="FFFFFF"/>
                  </a:solidFill>
                  <a:prstDash val="solid"/>
                </a:ln>
                <a:solidFill>
                  <a:schemeClr val="accent3">
                    <a:lumMod val="50000"/>
                  </a:schemeClr>
                </a:solidFill>
                <a:effectLst>
                  <a:outerShdw blurRad="63500" dir="3600000" algn="tl" rotWithShape="0">
                    <a:srgbClr val="000000">
                      <a:alpha val="70000"/>
                    </a:srgbClr>
                  </a:outerShdw>
                </a:effectLst>
              </a:rPr>
            </a:br>
            <a:r>
              <a:rPr lang="ru-RU" sz="1800" dirty="0" smtClean="0">
                <a:ln w="18415" cmpd="sng">
                  <a:solidFill>
                    <a:srgbClr val="FFFFFF"/>
                  </a:solidFill>
                  <a:prstDash val="solid"/>
                </a:ln>
                <a:effectLst>
                  <a:outerShdw blurRad="63500" dir="3600000" algn="tl" rotWithShape="0">
                    <a:srgbClr val="000000">
                      <a:alpha val="70000"/>
                    </a:srgbClr>
                  </a:outerShdw>
                </a:effectLst>
              </a:rPr>
              <a:t/>
            </a:r>
            <a:br>
              <a:rPr lang="ru-RU" sz="1800" dirty="0" smtClean="0">
                <a:ln w="18415" cmpd="sng">
                  <a:solidFill>
                    <a:srgbClr val="FFFFFF"/>
                  </a:solidFill>
                  <a:prstDash val="solid"/>
                </a:ln>
                <a:effectLst>
                  <a:outerShdw blurRad="63500" dir="3600000" algn="tl" rotWithShape="0">
                    <a:srgbClr val="000000">
                      <a:alpha val="70000"/>
                    </a:srgbClr>
                  </a:outerShdw>
                </a:effectLst>
              </a:rPr>
            </a:br>
            <a:endParaRPr lang="az-Cyrl-AZ" sz="2800" dirty="0" smtClean="0">
              <a:solidFill>
                <a:srgbClr val="0000FF"/>
              </a:solidFill>
            </a:endParaRPr>
          </a:p>
        </p:txBody>
      </p:sp>
      <p:pic>
        <p:nvPicPr>
          <p:cNvPr id="2052" name="Picture 2" descr="C:\Users\weifang.EDUCAREHQ.000\Desktop\PROJECT OVERVIEW\SQC ISO.png"/>
          <p:cNvPicPr>
            <a:picLocks noChangeAspect="1" noChangeArrowheads="1"/>
          </p:cNvPicPr>
          <p:nvPr/>
        </p:nvPicPr>
        <p:blipFill>
          <a:blip r:embed="rId3" cstate="print"/>
          <a:srcRect/>
          <a:stretch>
            <a:fillRect/>
          </a:stretch>
        </p:blipFill>
        <p:spPr bwMode="auto">
          <a:xfrm>
            <a:off x="2124075" y="5661025"/>
            <a:ext cx="1511300" cy="927100"/>
          </a:xfrm>
          <a:prstGeom prst="rect">
            <a:avLst/>
          </a:prstGeom>
          <a:noFill/>
          <a:ln w="9525">
            <a:noFill/>
            <a:miter lim="800000"/>
            <a:headEnd/>
            <a:tailEnd/>
          </a:ln>
        </p:spPr>
      </p:pic>
      <p:pic>
        <p:nvPicPr>
          <p:cNvPr id="2053" name="Picture 3" descr="C:\Users\weifang.EDUCAREHQ.000\Desktop\PROJECT OVERVIEW\EIC logo.png"/>
          <p:cNvPicPr>
            <a:picLocks noChangeAspect="1" noChangeArrowheads="1"/>
          </p:cNvPicPr>
          <p:nvPr/>
        </p:nvPicPr>
        <p:blipFill>
          <a:blip r:embed="rId4" cstate="print"/>
          <a:srcRect/>
          <a:stretch>
            <a:fillRect/>
          </a:stretch>
        </p:blipFill>
        <p:spPr bwMode="auto">
          <a:xfrm>
            <a:off x="179388" y="5589588"/>
            <a:ext cx="1987550" cy="9271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1526</TotalTime>
  <Words>1677</Words>
  <Application>Microsoft Office PowerPoint</Application>
  <PresentationFormat>Экран (4:3)</PresentationFormat>
  <Paragraphs>401</Paragraphs>
  <Slides>34</Slides>
  <Notes>3</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34</vt:i4>
      </vt:variant>
    </vt:vector>
  </HeadingPairs>
  <TitlesOfParts>
    <vt:vector size="45" baseType="lpstr">
      <vt:lpstr>MS PGothic</vt:lpstr>
      <vt:lpstr>Arial</vt:lpstr>
      <vt:lpstr>Calibri</vt:lpstr>
      <vt:lpstr>Constantia</vt:lpstr>
      <vt:lpstr>Georgia</vt:lpstr>
      <vt:lpstr>Helvetica</vt:lpstr>
      <vt:lpstr>Microsoft PhagsPa</vt:lpstr>
      <vt:lpstr>Tahoma</vt:lpstr>
      <vt:lpstr>Times New Roman</vt:lpstr>
      <vt:lpstr>Wingdings 2</vt:lpstr>
      <vt:lpstr>Поток</vt:lpstr>
      <vt:lpstr>Муниципальное бюджетное общеобразовательное учреждение«Многопрофильный лицей им. А.М.Булатова п.г.т. Кукмор» Кукморского муниципального района Республики Татарстан  Тьютерская деятельность   по реализации сингапурской программы “Совершенствование качества преподавания в Республике Татарстан”</vt:lpstr>
      <vt:lpstr>  </vt:lpstr>
      <vt:lpstr>    </vt:lpstr>
      <vt:lpstr>Семь навыков выживания для современных подростков  (Global Achievement Gap, 2008  by Tony Wagner)</vt:lpstr>
      <vt:lpstr>   Программа состоит из пяти модулей:   тенденции развития образования в XXI веке,  развитие критического мышления у школьников, проблемное обучение, совместное групповое обучение, формирование инновационных педагогических коллективов.  </vt:lpstr>
      <vt:lpstr>    </vt:lpstr>
      <vt:lpstr>Презентация PowerPoint</vt:lpstr>
      <vt:lpstr>Презентация PowerPoint</vt:lpstr>
      <vt:lpstr>Презентация PowerPoint</vt:lpstr>
      <vt:lpstr>Презентация PowerPoint</vt:lpstr>
      <vt:lpstr>  </vt:lpstr>
      <vt:lpstr>Презентация PowerPoint</vt:lpstr>
      <vt:lpstr>  </vt:lpstr>
      <vt:lpstr>  </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Следующий этап реализации проекта в моей деятельности: использование сингапурской методики в работе с одаренными детьми </vt:lpstr>
      <vt:lpstr>Презентация PowerPoint</vt:lpstr>
      <vt:lpstr>Результаты моей деятельности отразились на следующих достижениях  учащихся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  рамках совместной программы Министерства образования и науки Татарстана и сингапурской компании Educare необходимо продолжить освоение новой методики. Она поможет научить школьников навыкам критического и креативного мышления, воспитать лидерские качества, детям станет интереснее учиться, а учителям - получать больше удовлетворения от обучения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Муниципальное бюджетное общеобразовательное учреждение «Многопрофильный лицей им. А.М.Булатова п.г.т. Кукмор» Кукморского муниципального района Республики Татарстан</dc:title>
  <dc:creator>user</dc:creator>
  <cp:lastModifiedBy>Ирина</cp:lastModifiedBy>
  <cp:revision>116</cp:revision>
  <dcterms:created xsi:type="dcterms:W3CDTF">2014-06-03T21:55:30Z</dcterms:created>
  <dcterms:modified xsi:type="dcterms:W3CDTF">2014-06-16T05:32:22Z</dcterms:modified>
</cp:coreProperties>
</file>